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1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Lato" panose="020B0604020202020204" pitchFamily="3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56C855-AC02-4BF9-AC9E-C623BB236DED}">
  <a:tblStyle styleId="{8F56C855-AC02-4BF9-AC9E-C623BB236DE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arxiv.org/pdf/1404.7828.pdf"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link.springer.com/article/10.1007/BF00344251"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rxiv.org/pdf/1404.7828.pdf"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link.springer.com/article/10.1007/BF00344251"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rxiv.org/pdf/1404.7828.pdf"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link.springer.com/article/10.1007/BF00344251"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af6a44ca9c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af6a44ca9c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af7435a2c7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af7435a2c7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a7bac7265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a7bac7265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a7bac7265d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a7bac7265d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a7bac7265d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a7bac7265d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a7bac7265d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a7bac7265d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a7bac7265d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a7bac7265d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a7bac7265d_1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a7bac7265d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a7bac7265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a7bac7265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Sec. 5.3, pg 10 </a:t>
            </a:r>
            <a:r>
              <a:rPr lang="en" u="sng">
                <a:solidFill>
                  <a:schemeClr val="hlink"/>
                </a:solidFill>
                <a:hlinkClick r:id="rId3"/>
              </a:rPr>
              <a:t>https://arxiv.org/pdf/1404.7828.pdf</a:t>
            </a:r>
            <a:r>
              <a:rPr lang="en"/>
              <a:t> </a:t>
            </a:r>
            <a:endParaRPr/>
          </a:p>
          <a:p>
            <a:pPr marL="0" lvl="0" indent="0" algn="l" rtl="0">
              <a:spcBef>
                <a:spcPts val="0"/>
              </a:spcBef>
              <a:spcAft>
                <a:spcPts val="0"/>
              </a:spcAft>
              <a:buNone/>
            </a:pPr>
            <a:r>
              <a:rPr lang="en"/>
              <a:t>[2] </a:t>
            </a:r>
            <a:r>
              <a:rPr lang="en" u="sng">
                <a:solidFill>
                  <a:schemeClr val="hlink"/>
                </a:solidFill>
                <a:hlinkClick r:id="rId4"/>
              </a:rPr>
              <a:t>https://link.springer.com/article/10.1007/BF00344251</a:t>
            </a:r>
            <a:r>
              <a:rPr lang="en"/>
              <a:t> </a:t>
            </a:r>
            <a:endParaRPr/>
          </a:p>
          <a:p>
            <a:pPr marL="0" lvl="0" indent="0" algn="l" rtl="0">
              <a:spcBef>
                <a:spcPts val="0"/>
              </a:spcBef>
              <a:spcAft>
                <a:spcPts val="0"/>
              </a:spcAft>
              <a:buNone/>
            </a:pPr>
            <a:r>
              <a:rPr lang="en"/>
              <a:t>[3] Sec. 5.4, pg 10 </a:t>
            </a:r>
            <a:r>
              <a:rPr lang="en" u="sng">
                <a:solidFill>
                  <a:schemeClr val="hlink"/>
                </a:solidFill>
                <a:hlinkClick r:id="rId3"/>
              </a:rPr>
              <a:t>https://arxiv.org/pdf/1404.7828.pdf</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af6a44ca9c_0_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af6a44ca9c_0_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af6a44ca9c_0_5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af6a44ca9c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Sec. 5.3, pg 10 </a:t>
            </a:r>
            <a:r>
              <a:rPr lang="en" u="sng">
                <a:solidFill>
                  <a:schemeClr val="hlink"/>
                </a:solidFill>
                <a:hlinkClick r:id="rId3"/>
              </a:rPr>
              <a:t>https://arxiv.org/pdf/1404.7828.pdf</a:t>
            </a:r>
            <a:r>
              <a:rPr lang="en"/>
              <a:t> </a:t>
            </a:r>
            <a:endParaRPr/>
          </a:p>
          <a:p>
            <a:pPr marL="0" lvl="0" indent="0" algn="l" rtl="0">
              <a:spcBef>
                <a:spcPts val="0"/>
              </a:spcBef>
              <a:spcAft>
                <a:spcPts val="0"/>
              </a:spcAft>
              <a:buNone/>
            </a:pPr>
            <a:r>
              <a:rPr lang="en"/>
              <a:t>[2] </a:t>
            </a:r>
            <a:r>
              <a:rPr lang="en" u="sng">
                <a:solidFill>
                  <a:schemeClr val="hlink"/>
                </a:solidFill>
                <a:hlinkClick r:id="rId4"/>
              </a:rPr>
              <a:t>https://link.springer.com/article/10.1007/BF00344251</a:t>
            </a:r>
            <a:r>
              <a:rPr lang="en"/>
              <a:t> </a:t>
            </a:r>
            <a:endParaRPr/>
          </a:p>
          <a:p>
            <a:pPr marL="0" lvl="0" indent="0" algn="l" rtl="0">
              <a:spcBef>
                <a:spcPts val="0"/>
              </a:spcBef>
              <a:spcAft>
                <a:spcPts val="0"/>
              </a:spcAft>
              <a:buNone/>
            </a:pPr>
            <a:r>
              <a:rPr lang="en"/>
              <a:t>[3] Sec. 5.4, pg 10 </a:t>
            </a:r>
            <a:r>
              <a:rPr lang="en" u="sng">
                <a:solidFill>
                  <a:schemeClr val="hlink"/>
                </a:solidFill>
                <a:hlinkClick r:id="rId3"/>
              </a:rPr>
              <a:t>https://arxiv.org/pdf/1404.7828.pdf</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b06f4de932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b06f4de93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Sec. 5.3, pg 10 </a:t>
            </a:r>
            <a:r>
              <a:rPr lang="en" u="sng">
                <a:solidFill>
                  <a:schemeClr val="hlink"/>
                </a:solidFill>
                <a:hlinkClick r:id="rId3"/>
              </a:rPr>
              <a:t>https://arxiv.org/pdf/1404.7828.pdf</a:t>
            </a:r>
            <a:r>
              <a:rPr lang="en"/>
              <a:t> </a:t>
            </a:r>
            <a:endParaRPr/>
          </a:p>
          <a:p>
            <a:pPr marL="0" lvl="0" indent="0" algn="l" rtl="0">
              <a:spcBef>
                <a:spcPts val="0"/>
              </a:spcBef>
              <a:spcAft>
                <a:spcPts val="0"/>
              </a:spcAft>
              <a:buNone/>
            </a:pPr>
            <a:r>
              <a:rPr lang="en"/>
              <a:t>[2] </a:t>
            </a:r>
            <a:r>
              <a:rPr lang="en" u="sng">
                <a:solidFill>
                  <a:schemeClr val="hlink"/>
                </a:solidFill>
                <a:hlinkClick r:id="rId4"/>
              </a:rPr>
              <a:t>https://link.springer.com/article/10.1007/BF00344251</a:t>
            </a:r>
            <a:r>
              <a:rPr lang="en"/>
              <a:t> </a:t>
            </a:r>
            <a:endParaRPr/>
          </a:p>
          <a:p>
            <a:pPr marL="0" lvl="0" indent="0" algn="l" rtl="0">
              <a:spcBef>
                <a:spcPts val="0"/>
              </a:spcBef>
              <a:spcAft>
                <a:spcPts val="0"/>
              </a:spcAft>
              <a:buNone/>
            </a:pPr>
            <a:r>
              <a:rPr lang="en"/>
              <a:t>[3] Sec. 5.4, pg 10 </a:t>
            </a:r>
            <a:r>
              <a:rPr lang="en" u="sng">
                <a:solidFill>
                  <a:schemeClr val="hlink"/>
                </a:solidFill>
                <a:hlinkClick r:id="rId3"/>
              </a:rPr>
              <a:t>https://arxiv.org/pdf/1404.7828.pdf</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a7bac7265d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a7bac7265d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af6a44ca9c_0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af6a44ca9c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af7435a2c7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af7435a2c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a7bac7265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a7bac7265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533400" y="1276350"/>
            <a:ext cx="8153400" cy="6858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chemeClr val="lt1"/>
              </a:buClr>
              <a:buSzPts val="1400"/>
              <a:buFont typeface="Arial"/>
              <a:buNone/>
              <a:defRPr sz="4000" b="1"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Char char="○"/>
              <a:defRPr/>
            </a:lvl2pPr>
            <a:lvl3pPr marR="0" lvl="2" algn="l">
              <a:lnSpc>
                <a:spcPct val="100000"/>
              </a:lnSpc>
              <a:spcBef>
                <a:spcPts val="0"/>
              </a:spcBef>
              <a:spcAft>
                <a:spcPts val="0"/>
              </a:spcAft>
              <a:buSzPts val="1400"/>
              <a:buChar char="■"/>
              <a:defRPr/>
            </a:lvl3pPr>
            <a:lvl4pPr marR="0" lvl="3" algn="l">
              <a:lnSpc>
                <a:spcPct val="100000"/>
              </a:lnSpc>
              <a:spcBef>
                <a:spcPts val="0"/>
              </a:spcBef>
              <a:spcAft>
                <a:spcPts val="0"/>
              </a:spcAft>
              <a:buSzPts val="1400"/>
              <a:buChar char="●"/>
              <a:defRPr/>
            </a:lvl4pPr>
            <a:lvl5pPr marR="0" lvl="4" algn="l">
              <a:lnSpc>
                <a:spcPct val="100000"/>
              </a:lnSpc>
              <a:spcBef>
                <a:spcPts val="0"/>
              </a:spcBef>
              <a:spcAft>
                <a:spcPts val="0"/>
              </a:spcAft>
              <a:buSzPts val="1400"/>
              <a:buChar char="○"/>
              <a:defRPr/>
            </a:lvl5pPr>
            <a:lvl6pPr marR="0" lvl="5" algn="l">
              <a:lnSpc>
                <a:spcPct val="100000"/>
              </a:lnSpc>
              <a:spcBef>
                <a:spcPts val="0"/>
              </a:spcBef>
              <a:spcAft>
                <a:spcPts val="0"/>
              </a:spcAft>
              <a:buSzPts val="1400"/>
              <a:buChar char="■"/>
              <a:defRPr/>
            </a:lvl6pPr>
            <a:lvl7pPr marR="0" lvl="6" algn="l">
              <a:lnSpc>
                <a:spcPct val="100000"/>
              </a:lnSpc>
              <a:spcBef>
                <a:spcPts val="0"/>
              </a:spcBef>
              <a:spcAft>
                <a:spcPts val="0"/>
              </a:spcAft>
              <a:buSzPts val="1400"/>
              <a:buChar char="●"/>
              <a:defRPr/>
            </a:lvl7pPr>
            <a:lvl8pPr marR="0" lvl="7" algn="l">
              <a:lnSpc>
                <a:spcPct val="100000"/>
              </a:lnSpc>
              <a:spcBef>
                <a:spcPts val="0"/>
              </a:spcBef>
              <a:spcAft>
                <a:spcPts val="0"/>
              </a:spcAft>
              <a:buSzPts val="1400"/>
              <a:buChar char="○"/>
              <a:defRPr/>
            </a:lvl8pPr>
            <a:lvl9pPr marR="0" lvl="8" algn="l">
              <a:lnSpc>
                <a:spcPct val="100000"/>
              </a:lnSpc>
              <a:spcBef>
                <a:spcPts val="0"/>
              </a:spcBef>
              <a:spcAft>
                <a:spcPts val="0"/>
              </a:spcAft>
              <a:buSzPts val="1400"/>
              <a:buChar char="■"/>
              <a:defRPr/>
            </a:lvl9pPr>
          </a:lstStyle>
          <a:p>
            <a:endParaRPr/>
          </a:p>
        </p:txBody>
      </p:sp>
      <p:sp>
        <p:nvSpPr>
          <p:cNvPr id="13" name="Google Shape;13;p2"/>
          <p:cNvSpPr txBox="1">
            <a:spLocks noGrp="1"/>
          </p:cNvSpPr>
          <p:nvPr>
            <p:ph type="subTitle" idx="1"/>
          </p:nvPr>
        </p:nvSpPr>
        <p:spPr>
          <a:xfrm>
            <a:off x="533400" y="2038350"/>
            <a:ext cx="8153400" cy="6858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1pPr>
            <a:lvl2pPr marR="0" lvl="1"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2pPr>
            <a:lvl3pPr marR="0" lvl="2" algn="ctr">
              <a:lnSpc>
                <a:spcPct val="100000"/>
              </a:lnSpc>
              <a:spcBef>
                <a:spcPts val="360"/>
              </a:spcBef>
              <a:spcAft>
                <a:spcPts val="0"/>
              </a:spcAft>
              <a:buClr>
                <a:srgbClr val="888888"/>
              </a:buClr>
              <a:buSzPts val="1400"/>
              <a:buFont typeface="Arial"/>
              <a:buNone/>
              <a:defRPr sz="1800" b="0" i="0" u="none" strike="noStrike" cap="none">
                <a:solidFill>
                  <a:srgbClr val="888888"/>
                </a:solidFill>
                <a:latin typeface="Calibri"/>
                <a:ea typeface="Calibri"/>
                <a:cs typeface="Calibri"/>
                <a:sym typeface="Calibri"/>
              </a:defRPr>
            </a:lvl3pPr>
            <a:lvl4pPr marR="0" lvl="3" algn="ctr">
              <a:lnSpc>
                <a:spcPct val="100000"/>
              </a:lnSpc>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4pPr>
            <a:lvl5pPr marR="0" lvl="4" algn="ctr">
              <a:lnSpc>
                <a:spcPct val="100000"/>
              </a:lnSpc>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5pPr>
            <a:lvl6pPr marR="0" lvl="5"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5_Two Content">
  <p:cSld name="5_Two Content">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57" name="Google Shape;57;p11"/>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58" name="Google Shape;58;p11"/>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59" name="Google Shape;59;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11"/>
          <p:cNvSpPr txBox="1">
            <a:spLocks noGrp="1"/>
          </p:cNvSpPr>
          <p:nvPr>
            <p:ph type="body" idx="1"/>
          </p:nvPr>
        </p:nvSpPr>
        <p:spPr>
          <a:xfrm>
            <a:off x="457200" y="971550"/>
            <a:ext cx="26670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
        <p:nvSpPr>
          <p:cNvPr id="61" name="Google Shape;61;p11"/>
          <p:cNvSpPr txBox="1">
            <a:spLocks noGrp="1"/>
          </p:cNvSpPr>
          <p:nvPr>
            <p:ph type="body" idx="2"/>
          </p:nvPr>
        </p:nvSpPr>
        <p:spPr>
          <a:xfrm>
            <a:off x="3238500" y="971550"/>
            <a:ext cx="26670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2"/>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64" name="Google Shape;64;p12"/>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3"/>
          <p:cNvSpPr txBox="1">
            <a:spLocks noGrp="1"/>
          </p:cNvSpPr>
          <p:nvPr>
            <p:ph type="title"/>
          </p:nvPr>
        </p:nvSpPr>
        <p:spPr>
          <a:xfrm>
            <a:off x="457201" y="819150"/>
            <a:ext cx="3008400" cy="871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2000" b="1">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68" name="Google Shape;68;p13"/>
          <p:cNvSpPr txBox="1">
            <a:spLocks noGrp="1"/>
          </p:cNvSpPr>
          <p:nvPr>
            <p:ph type="body" idx="1"/>
          </p:nvPr>
        </p:nvSpPr>
        <p:spPr>
          <a:xfrm>
            <a:off x="3575050" y="819150"/>
            <a:ext cx="5111700" cy="37755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480"/>
              </a:spcBef>
              <a:spcAft>
                <a:spcPts val="0"/>
              </a:spcAft>
              <a:buSzPts val="1400"/>
              <a:buChar char="•"/>
              <a:defRPr sz="2400"/>
            </a:lvl1pPr>
            <a:lvl2pPr marL="914400" lvl="1" indent="-317500" algn="l">
              <a:lnSpc>
                <a:spcPct val="100000"/>
              </a:lnSpc>
              <a:spcBef>
                <a:spcPts val="400"/>
              </a:spcBef>
              <a:spcAft>
                <a:spcPts val="0"/>
              </a:spcAft>
              <a:buSzPts val="1400"/>
              <a:buChar char="–"/>
              <a:defRPr sz="2000"/>
            </a:lvl2pPr>
            <a:lvl3pPr marL="1371600" lvl="2" indent="-317500" algn="l">
              <a:lnSpc>
                <a:spcPct val="100000"/>
              </a:lnSpc>
              <a:spcBef>
                <a:spcPts val="360"/>
              </a:spcBef>
              <a:spcAft>
                <a:spcPts val="0"/>
              </a:spcAft>
              <a:buSzPts val="1400"/>
              <a:buChar char="•"/>
              <a:defRPr sz="1800"/>
            </a:lvl3pPr>
            <a:lvl4pPr marL="1828800" lvl="3" indent="-317500" algn="l">
              <a:lnSpc>
                <a:spcPct val="100000"/>
              </a:lnSpc>
              <a:spcBef>
                <a:spcPts val="320"/>
              </a:spcBef>
              <a:spcAft>
                <a:spcPts val="0"/>
              </a:spcAft>
              <a:buSzPts val="1400"/>
              <a:buChar char="–"/>
              <a:defRPr sz="1600"/>
            </a:lvl4pPr>
            <a:lvl5pPr marL="2286000" lvl="4" indent="-317500" algn="l">
              <a:lnSpc>
                <a:spcPct val="100000"/>
              </a:lnSpc>
              <a:spcBef>
                <a:spcPts val="320"/>
              </a:spcBef>
              <a:spcAft>
                <a:spcPts val="0"/>
              </a:spcAft>
              <a:buSzPts val="1400"/>
              <a:buChar char="»"/>
              <a:defRPr sz="1600"/>
            </a:lvl5pPr>
            <a:lvl6pPr marL="2743200" lvl="5" indent="-317500" algn="l">
              <a:lnSpc>
                <a:spcPct val="100000"/>
              </a:lnSpc>
              <a:spcBef>
                <a:spcPts val="400"/>
              </a:spcBef>
              <a:spcAft>
                <a:spcPts val="0"/>
              </a:spcAft>
              <a:buSzPts val="1400"/>
              <a:buChar char="•"/>
              <a:defRPr sz="2000"/>
            </a:lvl6pPr>
            <a:lvl7pPr marL="3200400" lvl="6" indent="-317500" algn="l">
              <a:lnSpc>
                <a:spcPct val="100000"/>
              </a:lnSpc>
              <a:spcBef>
                <a:spcPts val="400"/>
              </a:spcBef>
              <a:spcAft>
                <a:spcPts val="0"/>
              </a:spcAft>
              <a:buSzPts val="1400"/>
              <a:buChar char="•"/>
              <a:defRPr sz="2000"/>
            </a:lvl7pPr>
            <a:lvl8pPr marL="3657600" lvl="7" indent="-317500" algn="l">
              <a:lnSpc>
                <a:spcPct val="100000"/>
              </a:lnSpc>
              <a:spcBef>
                <a:spcPts val="400"/>
              </a:spcBef>
              <a:spcAft>
                <a:spcPts val="0"/>
              </a:spcAft>
              <a:buSzPts val="1400"/>
              <a:buChar char="•"/>
              <a:defRPr sz="2000"/>
            </a:lvl8pPr>
            <a:lvl9pPr marL="4114800" lvl="8" indent="-317500" algn="l">
              <a:lnSpc>
                <a:spcPct val="100000"/>
              </a:lnSpc>
              <a:spcBef>
                <a:spcPts val="400"/>
              </a:spcBef>
              <a:spcAft>
                <a:spcPts val="0"/>
              </a:spcAft>
              <a:buSzPts val="1400"/>
              <a:buChar char="•"/>
              <a:defRPr sz="2000"/>
            </a:lvl9pPr>
          </a:lstStyle>
          <a:p>
            <a:endParaRPr/>
          </a:p>
        </p:txBody>
      </p:sp>
      <p:sp>
        <p:nvSpPr>
          <p:cNvPr id="69" name="Google Shape;69;p13"/>
          <p:cNvSpPr txBox="1">
            <a:spLocks noGrp="1"/>
          </p:cNvSpPr>
          <p:nvPr>
            <p:ph type="body" idx="2"/>
          </p:nvPr>
        </p:nvSpPr>
        <p:spPr>
          <a:xfrm>
            <a:off x="457201" y="1733550"/>
            <a:ext cx="3008400" cy="28611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Calibri"/>
              <a:buNone/>
              <a:defRPr sz="1400"/>
            </a:lvl1pPr>
            <a:lvl2pPr marL="914400" lvl="1" indent="-228600" algn="l">
              <a:lnSpc>
                <a:spcPct val="100000"/>
              </a:lnSpc>
              <a:spcBef>
                <a:spcPts val="400"/>
              </a:spcBef>
              <a:spcAft>
                <a:spcPts val="0"/>
              </a:spcAft>
              <a:buSzPts val="1400"/>
              <a:buFont typeface="Calibri"/>
              <a:buNone/>
              <a:defRPr sz="1200"/>
            </a:lvl2pPr>
            <a:lvl3pPr marL="1371600" lvl="2" indent="-228600" algn="l">
              <a:lnSpc>
                <a:spcPct val="100000"/>
              </a:lnSpc>
              <a:spcBef>
                <a:spcPts val="360"/>
              </a:spcBef>
              <a:spcAft>
                <a:spcPts val="0"/>
              </a:spcAft>
              <a:buSzPts val="1400"/>
              <a:buFont typeface="Calibri"/>
              <a:buNone/>
              <a:defRPr sz="1000"/>
            </a:lvl3pPr>
            <a:lvl4pPr marL="1828800" lvl="3" indent="-228600" algn="l">
              <a:lnSpc>
                <a:spcPct val="100000"/>
              </a:lnSpc>
              <a:spcBef>
                <a:spcPts val="320"/>
              </a:spcBef>
              <a:spcAft>
                <a:spcPts val="0"/>
              </a:spcAft>
              <a:buSzPts val="1400"/>
              <a:buFont typeface="Calibri"/>
              <a:buNone/>
              <a:defRPr sz="900"/>
            </a:lvl4pPr>
            <a:lvl5pPr marL="2286000" lvl="4" indent="-228600" algn="l">
              <a:lnSpc>
                <a:spcPct val="100000"/>
              </a:lnSpc>
              <a:spcBef>
                <a:spcPts val="320"/>
              </a:spcBef>
              <a:spcAft>
                <a:spcPts val="0"/>
              </a:spcAft>
              <a:buSzPts val="1400"/>
              <a:buFont typeface="Calibri"/>
              <a:buNone/>
              <a:defRPr sz="900"/>
            </a:lvl5pPr>
            <a:lvl6pPr marL="2743200" lvl="5" indent="-228600" algn="l">
              <a:lnSpc>
                <a:spcPct val="100000"/>
              </a:lnSpc>
              <a:spcBef>
                <a:spcPts val="400"/>
              </a:spcBef>
              <a:spcAft>
                <a:spcPts val="0"/>
              </a:spcAft>
              <a:buSzPts val="1400"/>
              <a:buFont typeface="Calibri"/>
              <a:buNone/>
              <a:defRPr sz="900"/>
            </a:lvl6pPr>
            <a:lvl7pPr marL="3200400" lvl="6" indent="-228600" algn="l">
              <a:lnSpc>
                <a:spcPct val="100000"/>
              </a:lnSpc>
              <a:spcBef>
                <a:spcPts val="400"/>
              </a:spcBef>
              <a:spcAft>
                <a:spcPts val="0"/>
              </a:spcAft>
              <a:buSzPts val="1400"/>
              <a:buFont typeface="Calibri"/>
              <a:buNone/>
              <a:defRPr sz="900"/>
            </a:lvl7pPr>
            <a:lvl8pPr marL="3657600" lvl="7" indent="-228600" algn="l">
              <a:lnSpc>
                <a:spcPct val="100000"/>
              </a:lnSpc>
              <a:spcBef>
                <a:spcPts val="400"/>
              </a:spcBef>
              <a:spcAft>
                <a:spcPts val="0"/>
              </a:spcAft>
              <a:buSzPts val="1400"/>
              <a:buFont typeface="Calibri"/>
              <a:buNone/>
              <a:defRPr sz="900"/>
            </a:lvl8pPr>
            <a:lvl9pPr marL="4114800" lvl="8" indent="-228600" algn="l">
              <a:lnSpc>
                <a:spcPct val="100000"/>
              </a:lnSpc>
              <a:spcBef>
                <a:spcPts val="400"/>
              </a:spcBef>
              <a:spcAft>
                <a:spcPts val="0"/>
              </a:spcAft>
              <a:buSzPts val="1400"/>
              <a:buFont typeface="Calibri"/>
              <a:buNone/>
              <a:defRPr sz="900"/>
            </a:lvl9pPr>
          </a:lstStyle>
          <a:p>
            <a:endParaRPr/>
          </a:p>
        </p:txBody>
      </p:sp>
      <p:sp>
        <p:nvSpPr>
          <p:cNvPr id="70" name="Google Shape;70;p13"/>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71" name="Google Shape;71;p13"/>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72" name="Google Shape;72;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2000" b="1">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75" name="Google Shape;75;p14"/>
          <p:cNvSpPr>
            <a:spLocks noGrp="1"/>
          </p:cNvSpPr>
          <p:nvPr>
            <p:ph type="pic" idx="2"/>
          </p:nvPr>
        </p:nvSpPr>
        <p:spPr>
          <a:xfrm>
            <a:off x="1792288" y="895349"/>
            <a:ext cx="5486400" cy="2650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None/>
              <a:defRPr/>
            </a:lvl1pPr>
          </a:lstStyle>
          <a:p>
            <a:endParaRPr/>
          </a:p>
        </p:txBody>
      </p:sp>
      <p:sp>
        <p:nvSpPr>
          <p:cNvPr id="76" name="Google Shape;76;p14"/>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Calibri"/>
              <a:buNone/>
              <a:defRPr sz="1400"/>
            </a:lvl1pPr>
            <a:lvl2pPr marL="914400" lvl="1" indent="-228600" algn="l">
              <a:lnSpc>
                <a:spcPct val="100000"/>
              </a:lnSpc>
              <a:spcBef>
                <a:spcPts val="400"/>
              </a:spcBef>
              <a:spcAft>
                <a:spcPts val="0"/>
              </a:spcAft>
              <a:buSzPts val="1400"/>
              <a:buFont typeface="Calibri"/>
              <a:buNone/>
              <a:defRPr sz="1200"/>
            </a:lvl2pPr>
            <a:lvl3pPr marL="1371600" lvl="2" indent="-228600" algn="l">
              <a:lnSpc>
                <a:spcPct val="100000"/>
              </a:lnSpc>
              <a:spcBef>
                <a:spcPts val="360"/>
              </a:spcBef>
              <a:spcAft>
                <a:spcPts val="0"/>
              </a:spcAft>
              <a:buSzPts val="1400"/>
              <a:buFont typeface="Calibri"/>
              <a:buNone/>
              <a:defRPr sz="1000"/>
            </a:lvl3pPr>
            <a:lvl4pPr marL="1828800" lvl="3" indent="-228600" algn="l">
              <a:lnSpc>
                <a:spcPct val="100000"/>
              </a:lnSpc>
              <a:spcBef>
                <a:spcPts val="320"/>
              </a:spcBef>
              <a:spcAft>
                <a:spcPts val="0"/>
              </a:spcAft>
              <a:buSzPts val="1400"/>
              <a:buFont typeface="Calibri"/>
              <a:buNone/>
              <a:defRPr sz="900"/>
            </a:lvl4pPr>
            <a:lvl5pPr marL="2286000" lvl="4" indent="-228600" algn="l">
              <a:lnSpc>
                <a:spcPct val="100000"/>
              </a:lnSpc>
              <a:spcBef>
                <a:spcPts val="320"/>
              </a:spcBef>
              <a:spcAft>
                <a:spcPts val="0"/>
              </a:spcAft>
              <a:buSzPts val="1400"/>
              <a:buFont typeface="Calibri"/>
              <a:buNone/>
              <a:defRPr sz="900"/>
            </a:lvl5pPr>
            <a:lvl6pPr marL="2743200" lvl="5" indent="-228600" algn="l">
              <a:lnSpc>
                <a:spcPct val="100000"/>
              </a:lnSpc>
              <a:spcBef>
                <a:spcPts val="400"/>
              </a:spcBef>
              <a:spcAft>
                <a:spcPts val="0"/>
              </a:spcAft>
              <a:buSzPts val="1400"/>
              <a:buFont typeface="Calibri"/>
              <a:buNone/>
              <a:defRPr sz="900"/>
            </a:lvl6pPr>
            <a:lvl7pPr marL="3200400" lvl="6" indent="-228600" algn="l">
              <a:lnSpc>
                <a:spcPct val="100000"/>
              </a:lnSpc>
              <a:spcBef>
                <a:spcPts val="400"/>
              </a:spcBef>
              <a:spcAft>
                <a:spcPts val="0"/>
              </a:spcAft>
              <a:buSzPts val="1400"/>
              <a:buFont typeface="Calibri"/>
              <a:buNone/>
              <a:defRPr sz="900"/>
            </a:lvl7pPr>
            <a:lvl8pPr marL="3657600" lvl="7" indent="-228600" algn="l">
              <a:lnSpc>
                <a:spcPct val="100000"/>
              </a:lnSpc>
              <a:spcBef>
                <a:spcPts val="400"/>
              </a:spcBef>
              <a:spcAft>
                <a:spcPts val="0"/>
              </a:spcAft>
              <a:buSzPts val="1400"/>
              <a:buFont typeface="Calibri"/>
              <a:buNone/>
              <a:defRPr sz="900"/>
            </a:lvl8pPr>
            <a:lvl9pPr marL="4114800" lvl="8" indent="-228600" algn="l">
              <a:lnSpc>
                <a:spcPct val="100000"/>
              </a:lnSpc>
              <a:spcBef>
                <a:spcPts val="400"/>
              </a:spcBef>
              <a:spcAft>
                <a:spcPts val="0"/>
              </a:spcAft>
              <a:buSzPts val="1400"/>
              <a:buFont typeface="Calibri"/>
              <a:buNone/>
              <a:defRPr sz="900"/>
            </a:lvl9pPr>
          </a:lstStyle>
          <a:p>
            <a:endParaRPr/>
          </a:p>
        </p:txBody>
      </p:sp>
      <p:sp>
        <p:nvSpPr>
          <p:cNvPr id="77" name="Google Shape;77;p14"/>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4"/>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79" name="Google Shape;79;p1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82" name="Google Shape;82;p15"/>
          <p:cNvSpPr txBox="1">
            <a:spLocks noGrp="1"/>
          </p:cNvSpPr>
          <p:nvPr>
            <p:ph type="body" idx="1"/>
          </p:nvPr>
        </p:nvSpPr>
        <p:spPr>
          <a:xfrm rot="5400000">
            <a:off x="2760449" y="-1331700"/>
            <a:ext cx="3623100" cy="82296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1pPr>
            <a:lvl2pPr marL="914400" lvl="1"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2pPr>
            <a:lvl3pPr marL="1371600" lvl="2" indent="-317500" algn="l">
              <a:lnSpc>
                <a:spcPct val="100000"/>
              </a:lnSpc>
              <a:spcBef>
                <a:spcPts val="360"/>
              </a:spcBef>
              <a:spcAft>
                <a:spcPts val="0"/>
              </a:spcAft>
              <a:buClr>
                <a:schemeClr val="dk1"/>
              </a:buClr>
              <a:buSzPts val="1400"/>
              <a:buFont typeface="Arial"/>
              <a:buChar char="•"/>
              <a:defRPr sz="1800">
                <a:solidFill>
                  <a:schemeClr val="dk1"/>
                </a:solidFill>
                <a:latin typeface="Calibri"/>
                <a:ea typeface="Calibri"/>
                <a:cs typeface="Calibri"/>
                <a:sym typeface="Calibri"/>
              </a:defRPr>
            </a:lvl3pPr>
            <a:lvl4pPr marL="1828800" lvl="3"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4pPr>
            <a:lvl5pPr marL="2286000" lvl="4"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5pPr>
            <a:lvl6pPr marL="2743200" lvl="5"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a:endParaRPr/>
          </a:p>
        </p:txBody>
      </p:sp>
      <p:sp>
        <p:nvSpPr>
          <p:cNvPr id="83" name="Google Shape;83;p15"/>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5"/>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85" name="Google Shape;85;p1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rot="5400000">
            <a:off x="5884649" y="1792500"/>
            <a:ext cx="3546900" cy="205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88" name="Google Shape;88;p16"/>
          <p:cNvSpPr txBox="1">
            <a:spLocks noGrp="1"/>
          </p:cNvSpPr>
          <p:nvPr>
            <p:ph type="body" idx="1"/>
          </p:nvPr>
        </p:nvSpPr>
        <p:spPr>
          <a:xfrm rot="5400000">
            <a:off x="1693650" y="-188700"/>
            <a:ext cx="3546900" cy="60198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1pPr>
            <a:lvl2pPr marL="914400" lvl="1"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2pPr>
            <a:lvl3pPr marL="1371600" lvl="2" indent="-317500" algn="l">
              <a:lnSpc>
                <a:spcPct val="100000"/>
              </a:lnSpc>
              <a:spcBef>
                <a:spcPts val="360"/>
              </a:spcBef>
              <a:spcAft>
                <a:spcPts val="0"/>
              </a:spcAft>
              <a:buClr>
                <a:schemeClr val="dk1"/>
              </a:buClr>
              <a:buSzPts val="1400"/>
              <a:buFont typeface="Arial"/>
              <a:buChar char="•"/>
              <a:defRPr sz="1800">
                <a:solidFill>
                  <a:schemeClr val="dk1"/>
                </a:solidFill>
                <a:latin typeface="Calibri"/>
                <a:ea typeface="Calibri"/>
                <a:cs typeface="Calibri"/>
                <a:sym typeface="Calibri"/>
              </a:defRPr>
            </a:lvl3pPr>
            <a:lvl4pPr marL="1828800" lvl="3"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4pPr>
            <a:lvl5pPr marL="2286000" lvl="4"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5pPr>
            <a:lvl6pPr marL="2743200" lvl="5"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a:endParaRPr/>
          </a:p>
        </p:txBody>
      </p:sp>
      <p:sp>
        <p:nvSpPr>
          <p:cNvPr id="89" name="Google Shape;89;p16"/>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0" name="Google Shape;90;p16"/>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1" name="Google Shape;91;p1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6"/>
        <p:cNvGrpSpPr/>
        <p:nvPr/>
      </p:nvGrpSpPr>
      <p:grpSpPr>
        <a:xfrm>
          <a:off x="0" y="0"/>
          <a:ext cx="0" cy="0"/>
          <a:chOff x="0" y="0"/>
          <a:chExt cx="0" cy="0"/>
        </a:xfrm>
      </p:grpSpPr>
      <p:sp>
        <p:nvSpPr>
          <p:cNvPr id="97" name="Google Shape;97;p18"/>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18"/>
          <p:cNvGrpSpPr/>
          <p:nvPr/>
        </p:nvGrpSpPr>
        <p:grpSpPr>
          <a:xfrm>
            <a:off x="0" y="490"/>
            <a:ext cx="5153705" cy="5134399"/>
            <a:chOff x="0" y="75"/>
            <a:chExt cx="5153705" cy="5152950"/>
          </a:xfrm>
        </p:grpSpPr>
        <p:sp>
          <p:nvSpPr>
            <p:cNvPr id="99" name="Google Shape;99;p18"/>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8"/>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8"/>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04" name="Google Shape;104;p18"/>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05" name="Google Shape;10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6"/>
        <p:cNvGrpSpPr/>
        <p:nvPr/>
      </p:nvGrpSpPr>
      <p:grpSpPr>
        <a:xfrm>
          <a:off x="0" y="0"/>
          <a:ext cx="0" cy="0"/>
          <a:chOff x="0" y="0"/>
          <a:chExt cx="0" cy="0"/>
        </a:xfrm>
      </p:grpSpPr>
      <p:grpSp>
        <p:nvGrpSpPr>
          <p:cNvPr id="107" name="Google Shape;107;p19"/>
          <p:cNvGrpSpPr/>
          <p:nvPr/>
        </p:nvGrpSpPr>
        <p:grpSpPr>
          <a:xfrm>
            <a:off x="4406400" y="0"/>
            <a:ext cx="4737600" cy="5143065"/>
            <a:chOff x="4406400" y="0"/>
            <a:chExt cx="4737600" cy="5143065"/>
          </a:xfrm>
        </p:grpSpPr>
        <p:sp>
          <p:nvSpPr>
            <p:cNvPr id="108" name="Google Shape;108;p1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9"/>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9"/>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9"/>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9"/>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9"/>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8"/>
        <p:cNvGrpSpPr/>
        <p:nvPr/>
      </p:nvGrpSpPr>
      <p:grpSpPr>
        <a:xfrm>
          <a:off x="0" y="0"/>
          <a:ext cx="0" cy="0"/>
          <a:chOff x="0" y="0"/>
          <a:chExt cx="0" cy="0"/>
        </a:xfrm>
      </p:grpSpPr>
      <p:grpSp>
        <p:nvGrpSpPr>
          <p:cNvPr id="129" name="Google Shape;129;p20"/>
          <p:cNvGrpSpPr/>
          <p:nvPr/>
        </p:nvGrpSpPr>
        <p:grpSpPr>
          <a:xfrm>
            <a:off x="0" y="381001"/>
            <a:ext cx="1037850" cy="1016287"/>
            <a:chOff x="0" y="381001"/>
            <a:chExt cx="1037850" cy="1016287"/>
          </a:xfrm>
        </p:grpSpPr>
        <p:sp>
          <p:nvSpPr>
            <p:cNvPr id="130" name="Google Shape;130;p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34" name="Google Shape;13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5"/>
        <p:cNvGrpSpPr/>
        <p:nvPr/>
      </p:nvGrpSpPr>
      <p:grpSpPr>
        <a:xfrm>
          <a:off x="0" y="0"/>
          <a:ext cx="0" cy="0"/>
          <a:chOff x="0" y="0"/>
          <a:chExt cx="0" cy="0"/>
        </a:xfrm>
      </p:grpSpPr>
      <p:grpSp>
        <p:nvGrpSpPr>
          <p:cNvPr id="136" name="Google Shape;136;p21"/>
          <p:cNvGrpSpPr/>
          <p:nvPr/>
        </p:nvGrpSpPr>
        <p:grpSpPr>
          <a:xfrm>
            <a:off x="0" y="381001"/>
            <a:ext cx="1037850" cy="1016287"/>
            <a:chOff x="0" y="381001"/>
            <a:chExt cx="1037850" cy="1016287"/>
          </a:xfrm>
        </p:grpSpPr>
        <p:sp>
          <p:nvSpPr>
            <p:cNvPr id="137" name="Google Shape;137;p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0" name="Google Shape;140;p2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1" name="Google Shape;141;p21"/>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42" name="Google Shape;14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4"/>
        <p:cNvGrpSpPr/>
        <p:nvPr/>
      </p:nvGrpSpPr>
      <p:grpSpPr>
        <a:xfrm>
          <a:off x="0" y="0"/>
          <a:ext cx="0" cy="0"/>
          <a:chOff x="0" y="0"/>
          <a:chExt cx="0" cy="0"/>
        </a:xfrm>
      </p:grpSpPr>
      <p:sp>
        <p:nvSpPr>
          <p:cNvPr id="15" name="Google Shape;15;p3"/>
          <p:cNvSpPr txBox="1">
            <a:spLocks noGrp="1"/>
          </p:cNvSpPr>
          <p:nvPr>
            <p:ph type="body" idx="1"/>
          </p:nvPr>
        </p:nvSpPr>
        <p:spPr>
          <a:xfrm>
            <a:off x="457200" y="971550"/>
            <a:ext cx="8229600" cy="36231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480"/>
              </a:spcBef>
              <a:spcAft>
                <a:spcPts val="0"/>
              </a:spcAft>
              <a:buClr>
                <a:schemeClr val="dk1"/>
              </a:buClr>
              <a:buSzPts val="1400"/>
              <a:buFont typeface="Arial"/>
              <a:buChar char="•"/>
              <a:defRPr sz="2400">
                <a:solidFill>
                  <a:schemeClr val="dk1"/>
                </a:solidFill>
                <a:latin typeface="Calibri"/>
                <a:ea typeface="Calibri"/>
                <a:cs typeface="Calibri"/>
                <a:sym typeface="Calibri"/>
              </a:defRPr>
            </a:lvl1pPr>
            <a:lvl2pPr marL="914400" lvl="1"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2pPr>
            <a:lvl3pPr marL="1371600" lvl="2" indent="-317500" algn="l">
              <a:lnSpc>
                <a:spcPct val="100000"/>
              </a:lnSpc>
              <a:spcBef>
                <a:spcPts val="360"/>
              </a:spcBef>
              <a:spcAft>
                <a:spcPts val="0"/>
              </a:spcAft>
              <a:buClr>
                <a:schemeClr val="dk1"/>
              </a:buClr>
              <a:buSzPts val="1400"/>
              <a:buFont typeface="Arial"/>
              <a:buChar char="•"/>
              <a:defRPr sz="1800">
                <a:solidFill>
                  <a:schemeClr val="dk1"/>
                </a:solidFill>
                <a:latin typeface="Calibri"/>
                <a:ea typeface="Calibri"/>
                <a:cs typeface="Calibri"/>
                <a:sym typeface="Calibri"/>
              </a:defRPr>
            </a:lvl3pPr>
            <a:lvl4pPr marL="1828800" lvl="3"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4pPr>
            <a:lvl5pPr marL="2286000" lvl="4" indent="-317500" algn="l">
              <a:lnSpc>
                <a:spcPct val="100000"/>
              </a:lnSpc>
              <a:spcBef>
                <a:spcPts val="320"/>
              </a:spcBef>
              <a:spcAft>
                <a:spcPts val="0"/>
              </a:spcAft>
              <a:buClr>
                <a:schemeClr val="dk1"/>
              </a:buClr>
              <a:buSzPts val="1400"/>
              <a:buFont typeface="Arial"/>
              <a:buChar char="»"/>
              <a:defRPr sz="1600">
                <a:solidFill>
                  <a:schemeClr val="dk1"/>
                </a:solidFill>
                <a:latin typeface="Calibri"/>
                <a:ea typeface="Calibri"/>
                <a:cs typeface="Calibri"/>
                <a:sym typeface="Calibri"/>
              </a:defRPr>
            </a:lvl5pPr>
            <a:lvl6pPr marL="2743200" lvl="5"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Clr>
                <a:schemeClr val="dk1"/>
              </a:buClr>
              <a:buSzPts val="1400"/>
              <a:buFont typeface="Arial"/>
              <a:buChar char="•"/>
              <a:defRPr sz="2000">
                <a:solidFill>
                  <a:schemeClr val="dk1"/>
                </a:solidFill>
                <a:latin typeface="Calibri"/>
                <a:ea typeface="Calibri"/>
                <a:cs typeface="Calibri"/>
                <a:sym typeface="Calibri"/>
              </a:defRPr>
            </a:lvl9pPr>
          </a:lstStyle>
          <a:p>
            <a:endParaRPr/>
          </a:p>
        </p:txBody>
      </p:sp>
      <p:sp>
        <p:nvSpPr>
          <p:cNvPr id="16" name="Google Shape;16;p3"/>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7" name="Google Shape;17;p3"/>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8" name="Google Shape;18;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3"/>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3"/>
        <p:cNvGrpSpPr/>
        <p:nvPr/>
      </p:nvGrpSpPr>
      <p:grpSpPr>
        <a:xfrm>
          <a:off x="0" y="0"/>
          <a:ext cx="0" cy="0"/>
          <a:chOff x="0" y="0"/>
          <a:chExt cx="0" cy="0"/>
        </a:xfrm>
      </p:grpSpPr>
      <p:grpSp>
        <p:nvGrpSpPr>
          <p:cNvPr id="144" name="Google Shape;144;p22"/>
          <p:cNvGrpSpPr/>
          <p:nvPr/>
        </p:nvGrpSpPr>
        <p:grpSpPr>
          <a:xfrm>
            <a:off x="0" y="381001"/>
            <a:ext cx="1037850" cy="1016287"/>
            <a:chOff x="0" y="381001"/>
            <a:chExt cx="1037850" cy="1016287"/>
          </a:xfrm>
        </p:grpSpPr>
        <p:sp>
          <p:nvSpPr>
            <p:cNvPr id="145" name="Google Shape;145;p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 name="Google Shape;147;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8" name="Google Shape;14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9"/>
        <p:cNvGrpSpPr/>
        <p:nvPr/>
      </p:nvGrpSpPr>
      <p:grpSpPr>
        <a:xfrm>
          <a:off x="0" y="0"/>
          <a:ext cx="0" cy="0"/>
          <a:chOff x="0" y="0"/>
          <a:chExt cx="0" cy="0"/>
        </a:xfrm>
      </p:grpSpPr>
      <p:grpSp>
        <p:nvGrpSpPr>
          <p:cNvPr id="150" name="Google Shape;150;p23"/>
          <p:cNvGrpSpPr/>
          <p:nvPr/>
        </p:nvGrpSpPr>
        <p:grpSpPr>
          <a:xfrm>
            <a:off x="0" y="381001"/>
            <a:ext cx="1037850" cy="1016287"/>
            <a:chOff x="0" y="381001"/>
            <a:chExt cx="1037850" cy="1016287"/>
          </a:xfrm>
        </p:grpSpPr>
        <p:sp>
          <p:nvSpPr>
            <p:cNvPr id="151" name="Google Shape;151;p2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23"/>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 name="Google Shape;154;p2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55" name="Google Shape;155;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6"/>
        <p:cNvGrpSpPr/>
        <p:nvPr/>
      </p:nvGrpSpPr>
      <p:grpSpPr>
        <a:xfrm>
          <a:off x="0" y="0"/>
          <a:ext cx="0" cy="0"/>
          <a:chOff x="0" y="0"/>
          <a:chExt cx="0" cy="0"/>
        </a:xfrm>
      </p:grpSpPr>
      <p:grpSp>
        <p:nvGrpSpPr>
          <p:cNvPr id="157" name="Google Shape;157;p24"/>
          <p:cNvGrpSpPr/>
          <p:nvPr/>
        </p:nvGrpSpPr>
        <p:grpSpPr>
          <a:xfrm>
            <a:off x="4406400" y="0"/>
            <a:ext cx="4737600" cy="5143500"/>
            <a:chOff x="4406400" y="0"/>
            <a:chExt cx="4737600" cy="5143500"/>
          </a:xfrm>
        </p:grpSpPr>
        <p:sp>
          <p:nvSpPr>
            <p:cNvPr id="158" name="Google Shape;158;p24"/>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4"/>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4"/>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4"/>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4"/>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4"/>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4"/>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4"/>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4"/>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4"/>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4"/>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24"/>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7" name="Google Shape;177;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8"/>
        <p:cNvGrpSpPr/>
        <p:nvPr/>
      </p:nvGrpSpPr>
      <p:grpSpPr>
        <a:xfrm>
          <a:off x="0" y="0"/>
          <a:ext cx="0" cy="0"/>
          <a:chOff x="0" y="0"/>
          <a:chExt cx="0" cy="0"/>
        </a:xfrm>
      </p:grpSpPr>
      <p:grpSp>
        <p:nvGrpSpPr>
          <p:cNvPr id="179" name="Google Shape;179;p25"/>
          <p:cNvGrpSpPr/>
          <p:nvPr/>
        </p:nvGrpSpPr>
        <p:grpSpPr>
          <a:xfrm>
            <a:off x="0" y="381001"/>
            <a:ext cx="1037850" cy="1016287"/>
            <a:chOff x="0" y="381001"/>
            <a:chExt cx="1037850" cy="1016287"/>
          </a:xfrm>
        </p:grpSpPr>
        <p:sp>
          <p:nvSpPr>
            <p:cNvPr id="180" name="Google Shape;180;p2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2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3" name="Google Shape;183;p25"/>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84" name="Google Shape;184;p25"/>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85" name="Google Shape;185;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6"/>
        <p:cNvGrpSpPr/>
        <p:nvPr/>
      </p:nvGrpSpPr>
      <p:grpSpPr>
        <a:xfrm>
          <a:off x="0" y="0"/>
          <a:ext cx="0" cy="0"/>
          <a:chOff x="0" y="0"/>
          <a:chExt cx="0" cy="0"/>
        </a:xfrm>
      </p:grpSpPr>
      <p:grpSp>
        <p:nvGrpSpPr>
          <p:cNvPr id="187" name="Google Shape;187;p26"/>
          <p:cNvGrpSpPr/>
          <p:nvPr/>
        </p:nvGrpSpPr>
        <p:grpSpPr>
          <a:xfrm>
            <a:off x="0" y="4128572"/>
            <a:ext cx="698925" cy="684657"/>
            <a:chOff x="0" y="3785672"/>
            <a:chExt cx="698925" cy="684657"/>
          </a:xfrm>
        </p:grpSpPr>
        <p:sp>
          <p:nvSpPr>
            <p:cNvPr id="188" name="Google Shape;188;p26"/>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26"/>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91" name="Google Shape;191;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2"/>
        <p:cNvGrpSpPr/>
        <p:nvPr/>
      </p:nvGrpSpPr>
      <p:grpSpPr>
        <a:xfrm>
          <a:off x="0" y="0"/>
          <a:ext cx="0" cy="0"/>
          <a:chOff x="0" y="0"/>
          <a:chExt cx="0" cy="0"/>
        </a:xfrm>
      </p:grpSpPr>
      <p:grpSp>
        <p:nvGrpSpPr>
          <p:cNvPr id="193" name="Google Shape;193;p27"/>
          <p:cNvGrpSpPr/>
          <p:nvPr/>
        </p:nvGrpSpPr>
        <p:grpSpPr>
          <a:xfrm>
            <a:off x="4406400" y="0"/>
            <a:ext cx="4737600" cy="5143065"/>
            <a:chOff x="4406400" y="0"/>
            <a:chExt cx="4737600" cy="5143065"/>
          </a:xfrm>
        </p:grpSpPr>
        <p:sp>
          <p:nvSpPr>
            <p:cNvPr id="194" name="Google Shape;194;p2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27"/>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13" name="Google Shape;213;p27"/>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14" name="Google Shape;21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5"/>
        <p:cNvGrpSpPr/>
        <p:nvPr/>
      </p:nvGrpSpPr>
      <p:grpSpPr>
        <a:xfrm>
          <a:off x="0" y="0"/>
          <a:ext cx="0" cy="0"/>
          <a:chOff x="0" y="0"/>
          <a:chExt cx="0" cy="0"/>
        </a:xfrm>
      </p:grpSpPr>
      <p:sp>
        <p:nvSpPr>
          <p:cNvPr id="216" name="Google Shape;216;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Title Only">
  <p:cSld name="3_Title Only">
    <p:spTree>
      <p:nvGrpSpPr>
        <p:cNvPr id="1" name="Shape 20"/>
        <p:cNvGrpSpPr/>
        <p:nvPr/>
      </p:nvGrpSpPr>
      <p:grpSpPr>
        <a:xfrm>
          <a:off x="0" y="0"/>
          <a:ext cx="0" cy="0"/>
          <a:chOff x="0" y="0"/>
          <a:chExt cx="0" cy="0"/>
        </a:xfrm>
      </p:grpSpPr>
      <p:sp>
        <p:nvSpPr>
          <p:cNvPr id="21" name="Google Shape;21;p4"/>
          <p:cNvSpPr/>
          <p:nvPr/>
        </p:nvSpPr>
        <p:spPr>
          <a:xfrm>
            <a:off x="0" y="0"/>
            <a:ext cx="3657600" cy="5143500"/>
          </a:xfrm>
          <a:prstGeom prst="rect">
            <a:avLst/>
          </a:prstGeom>
          <a:solidFill>
            <a:srgbClr val="0563B8"/>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2" name="Google Shape;22;p4"/>
          <p:cNvSpPr txBox="1">
            <a:spLocks noGrp="1"/>
          </p:cNvSpPr>
          <p:nvPr>
            <p:ph type="title"/>
          </p:nvPr>
        </p:nvSpPr>
        <p:spPr>
          <a:xfrm>
            <a:off x="457200" y="348854"/>
            <a:ext cx="2971800" cy="1676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1400"/>
              <a:buNone/>
              <a:defRPr sz="2800">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23" name="Google Shape;23;p4"/>
          <p:cNvSpPr txBox="1">
            <a:spLocks noGrp="1"/>
          </p:cNvSpPr>
          <p:nvPr>
            <p:ph type="body" idx="1"/>
          </p:nvPr>
        </p:nvSpPr>
        <p:spPr>
          <a:xfrm>
            <a:off x="457200" y="2038350"/>
            <a:ext cx="2971800" cy="3810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Clr>
                <a:srgbClr val="D8D8D8"/>
              </a:buClr>
              <a:buSzPts val="1400"/>
              <a:buFont typeface="Calibri"/>
              <a:buNone/>
              <a:defRPr sz="1400">
                <a:solidFill>
                  <a:srgbClr val="D8D8D8"/>
                </a:solidFill>
              </a:defRPr>
            </a:lvl1pPr>
            <a:lvl2pPr marL="914400" lvl="1"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2pPr>
            <a:lvl3pPr marL="1371600" lvl="2" indent="-317500" algn="l">
              <a:lnSpc>
                <a:spcPct val="100000"/>
              </a:lnSpc>
              <a:spcBef>
                <a:spcPts val="360"/>
              </a:spcBef>
              <a:spcAft>
                <a:spcPts val="0"/>
              </a:spcAft>
              <a:buSzPts val="1400"/>
              <a:buChar char="•"/>
              <a:defRPr sz="1800">
                <a:solidFill>
                  <a:schemeClr val="dk1"/>
                </a:solidFill>
                <a:latin typeface="Calibri"/>
                <a:ea typeface="Calibri"/>
                <a:cs typeface="Calibri"/>
                <a:sym typeface="Calibri"/>
              </a:defRPr>
            </a:lvl3pPr>
            <a:lvl4pPr marL="1828800" lvl="3" indent="-317500" algn="l">
              <a:lnSpc>
                <a:spcPct val="100000"/>
              </a:lnSpc>
              <a:spcBef>
                <a:spcPts val="320"/>
              </a:spcBef>
              <a:spcAft>
                <a:spcPts val="0"/>
              </a:spcAft>
              <a:buSzPts val="1400"/>
              <a:buChar char="–"/>
              <a:defRPr sz="1600">
                <a:solidFill>
                  <a:schemeClr val="dk1"/>
                </a:solidFill>
                <a:latin typeface="Calibri"/>
                <a:ea typeface="Calibri"/>
                <a:cs typeface="Calibri"/>
                <a:sym typeface="Calibri"/>
              </a:defRPr>
            </a:lvl4pPr>
            <a:lvl5pPr marL="2286000" lvl="4" indent="-317500" algn="l">
              <a:lnSpc>
                <a:spcPct val="100000"/>
              </a:lnSpc>
              <a:spcBef>
                <a:spcPts val="320"/>
              </a:spcBef>
              <a:spcAft>
                <a:spcPts val="0"/>
              </a:spcAft>
              <a:buSzPts val="1400"/>
              <a:buChar char="»"/>
              <a:defRPr sz="1600">
                <a:solidFill>
                  <a:schemeClr val="dk1"/>
                </a:solidFill>
                <a:latin typeface="Calibri"/>
                <a:ea typeface="Calibri"/>
                <a:cs typeface="Calibri"/>
                <a:sym typeface="Calibri"/>
              </a:defRPr>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26" name="Google Shape;26;p5"/>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5"/>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28" name="Google Shape;28;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31" name="Google Shape;31;p6"/>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32" name="Google Shape;32;p6"/>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33" name="Google Shape;33;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6"/>
          <p:cNvSpPr txBox="1">
            <a:spLocks noGrp="1"/>
          </p:cNvSpPr>
          <p:nvPr>
            <p:ph type="body" idx="1"/>
          </p:nvPr>
        </p:nvSpPr>
        <p:spPr>
          <a:xfrm>
            <a:off x="457200" y="971550"/>
            <a:ext cx="40386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
        <p:nvSpPr>
          <p:cNvPr id="35" name="Google Shape;35;p6"/>
          <p:cNvSpPr txBox="1">
            <a:spLocks noGrp="1"/>
          </p:cNvSpPr>
          <p:nvPr>
            <p:ph type="body" idx="2"/>
          </p:nvPr>
        </p:nvSpPr>
        <p:spPr>
          <a:xfrm>
            <a:off x="4648200" y="971550"/>
            <a:ext cx="40386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Calibri"/>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Two Content">
  <p:cSld name="4_Two Conten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38" name="Google Shape;38;p7"/>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39" name="Google Shape;39;p7"/>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40" name="Google Shape;40;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41" name="Google Shape;41;p7"/>
          <p:cNvSpPr txBox="1">
            <a:spLocks noGrp="1"/>
          </p:cNvSpPr>
          <p:nvPr>
            <p:ph type="body" idx="1"/>
          </p:nvPr>
        </p:nvSpPr>
        <p:spPr>
          <a:xfrm>
            <a:off x="457200" y="971550"/>
            <a:ext cx="26670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
        <p:nvSpPr>
          <p:cNvPr id="42" name="Google Shape;42;p7"/>
          <p:cNvSpPr txBox="1">
            <a:spLocks noGrp="1"/>
          </p:cNvSpPr>
          <p:nvPr>
            <p:ph type="body" idx="2"/>
          </p:nvPr>
        </p:nvSpPr>
        <p:spPr>
          <a:xfrm>
            <a:off x="3238500" y="971550"/>
            <a:ext cx="26670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
        <p:nvSpPr>
          <p:cNvPr id="43" name="Google Shape;43;p7"/>
          <p:cNvSpPr txBox="1">
            <a:spLocks noGrp="1"/>
          </p:cNvSpPr>
          <p:nvPr>
            <p:ph type="body" idx="3"/>
          </p:nvPr>
        </p:nvSpPr>
        <p:spPr>
          <a:xfrm>
            <a:off x="6019800" y="971550"/>
            <a:ext cx="2667000" cy="36576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480"/>
              </a:spcBef>
              <a:spcAft>
                <a:spcPts val="0"/>
              </a:spcAft>
              <a:buSzPts val="1400"/>
              <a:buFont typeface="Arial"/>
              <a:buNone/>
              <a:defRPr sz="1400"/>
            </a:lvl1pPr>
            <a:lvl2pPr marL="914400" lvl="1" indent="-317500" algn="l">
              <a:lnSpc>
                <a:spcPct val="100000"/>
              </a:lnSpc>
              <a:spcBef>
                <a:spcPts val="400"/>
              </a:spcBef>
              <a:spcAft>
                <a:spcPts val="0"/>
              </a:spcAft>
              <a:buSzPts val="1400"/>
              <a:buChar char="–"/>
              <a:defRPr sz="1200"/>
            </a:lvl2pPr>
            <a:lvl3pPr marL="1371600" lvl="2" indent="-317500" algn="l">
              <a:lnSpc>
                <a:spcPct val="100000"/>
              </a:lnSpc>
              <a:spcBef>
                <a:spcPts val="360"/>
              </a:spcBef>
              <a:spcAft>
                <a:spcPts val="0"/>
              </a:spcAft>
              <a:buSzPts val="1400"/>
              <a:buChar char="•"/>
              <a:defRPr sz="1100"/>
            </a:lvl3pPr>
            <a:lvl4pPr marL="1828800" lvl="3" indent="-317500" algn="l">
              <a:lnSpc>
                <a:spcPct val="100000"/>
              </a:lnSpc>
              <a:spcBef>
                <a:spcPts val="320"/>
              </a:spcBef>
              <a:spcAft>
                <a:spcPts val="0"/>
              </a:spcAft>
              <a:buSzPts val="1400"/>
              <a:buChar char="–"/>
              <a:defRPr sz="1100"/>
            </a:lvl4pPr>
            <a:lvl5pPr marL="2286000" lvl="4" indent="-317500" algn="l">
              <a:lnSpc>
                <a:spcPct val="100000"/>
              </a:lnSpc>
              <a:spcBef>
                <a:spcPts val="320"/>
              </a:spcBef>
              <a:spcAft>
                <a:spcPts val="0"/>
              </a:spcAft>
              <a:buSzPts val="1400"/>
              <a:buChar char="»"/>
              <a:defRPr sz="1100"/>
            </a:lvl5pPr>
            <a:lvl6pPr marL="2743200" lvl="5"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44"/>
        <p:cNvGrpSpPr/>
        <p:nvPr/>
      </p:nvGrpSpPr>
      <p:grpSpPr>
        <a:xfrm>
          <a:off x="0" y="0"/>
          <a:ext cx="0" cy="0"/>
          <a:chOff x="0" y="0"/>
          <a:chExt cx="0" cy="0"/>
        </a:xfrm>
      </p:grpSpPr>
      <p:sp>
        <p:nvSpPr>
          <p:cNvPr id="45" name="Google Shape;45;p8"/>
          <p:cNvSpPr txBox="1">
            <a:spLocks noGrp="1"/>
          </p:cNvSpPr>
          <p:nvPr>
            <p:ph type="ctrTitle"/>
          </p:nvPr>
        </p:nvSpPr>
        <p:spPr>
          <a:xfrm>
            <a:off x="533400" y="819150"/>
            <a:ext cx="8153400" cy="9144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Clr>
                <a:schemeClr val="lt1"/>
              </a:buClr>
              <a:buSzPts val="1400"/>
              <a:buFont typeface="Arial"/>
              <a:buNone/>
              <a:defRPr sz="6000" b="1" i="0" u="none" strike="noStrike" cap="none">
                <a:solidFill>
                  <a:schemeClr val="lt1"/>
                </a:solidFill>
                <a:latin typeface="Arial"/>
                <a:ea typeface="Arial"/>
                <a:cs typeface="Arial"/>
                <a:sym typeface="Arial"/>
              </a:defRPr>
            </a:lvl1pPr>
            <a:lvl2pPr marR="0" lvl="1" algn="l">
              <a:lnSpc>
                <a:spcPct val="100000"/>
              </a:lnSpc>
              <a:spcBef>
                <a:spcPts val="0"/>
              </a:spcBef>
              <a:spcAft>
                <a:spcPts val="0"/>
              </a:spcAft>
              <a:buSzPts val="1400"/>
              <a:buChar char="○"/>
              <a:defRPr/>
            </a:lvl2pPr>
            <a:lvl3pPr marR="0" lvl="2" algn="l">
              <a:lnSpc>
                <a:spcPct val="100000"/>
              </a:lnSpc>
              <a:spcBef>
                <a:spcPts val="0"/>
              </a:spcBef>
              <a:spcAft>
                <a:spcPts val="0"/>
              </a:spcAft>
              <a:buSzPts val="1400"/>
              <a:buChar char="■"/>
              <a:defRPr/>
            </a:lvl3pPr>
            <a:lvl4pPr marR="0" lvl="3" algn="l">
              <a:lnSpc>
                <a:spcPct val="100000"/>
              </a:lnSpc>
              <a:spcBef>
                <a:spcPts val="0"/>
              </a:spcBef>
              <a:spcAft>
                <a:spcPts val="0"/>
              </a:spcAft>
              <a:buSzPts val="1400"/>
              <a:buChar char="●"/>
              <a:defRPr/>
            </a:lvl4pPr>
            <a:lvl5pPr marR="0" lvl="4" algn="l">
              <a:lnSpc>
                <a:spcPct val="100000"/>
              </a:lnSpc>
              <a:spcBef>
                <a:spcPts val="0"/>
              </a:spcBef>
              <a:spcAft>
                <a:spcPts val="0"/>
              </a:spcAft>
              <a:buSzPts val="1400"/>
              <a:buChar char="○"/>
              <a:defRPr/>
            </a:lvl5pPr>
            <a:lvl6pPr marR="0" lvl="5" algn="l">
              <a:lnSpc>
                <a:spcPct val="100000"/>
              </a:lnSpc>
              <a:spcBef>
                <a:spcPts val="0"/>
              </a:spcBef>
              <a:spcAft>
                <a:spcPts val="0"/>
              </a:spcAft>
              <a:buSzPts val="1400"/>
              <a:buChar char="■"/>
              <a:defRPr/>
            </a:lvl6pPr>
            <a:lvl7pPr marR="0" lvl="6" algn="l">
              <a:lnSpc>
                <a:spcPct val="100000"/>
              </a:lnSpc>
              <a:spcBef>
                <a:spcPts val="0"/>
              </a:spcBef>
              <a:spcAft>
                <a:spcPts val="0"/>
              </a:spcAft>
              <a:buSzPts val="1400"/>
              <a:buChar char="●"/>
              <a:defRPr/>
            </a:lvl7pPr>
            <a:lvl8pPr marR="0" lvl="7" algn="l">
              <a:lnSpc>
                <a:spcPct val="100000"/>
              </a:lnSpc>
              <a:spcBef>
                <a:spcPts val="0"/>
              </a:spcBef>
              <a:spcAft>
                <a:spcPts val="0"/>
              </a:spcAft>
              <a:buSzPts val="1400"/>
              <a:buChar char="○"/>
              <a:defRPr/>
            </a:lvl8pPr>
            <a:lvl9pPr marR="0" lvl="8" algn="l">
              <a:lnSpc>
                <a:spcPct val="100000"/>
              </a:lnSpc>
              <a:spcBef>
                <a:spcPts val="0"/>
              </a:spcBef>
              <a:spcAft>
                <a:spcPts val="0"/>
              </a:spcAft>
              <a:buSzPts val="1400"/>
              <a:buChar char="■"/>
              <a:defRPr/>
            </a:lvl9pPr>
          </a:lstStyle>
          <a:p>
            <a:endParaRPr/>
          </a:p>
        </p:txBody>
      </p:sp>
      <p:sp>
        <p:nvSpPr>
          <p:cNvPr id="46" name="Google Shape;46;p8"/>
          <p:cNvSpPr txBox="1">
            <a:spLocks noGrp="1"/>
          </p:cNvSpPr>
          <p:nvPr>
            <p:ph type="subTitle" idx="1"/>
          </p:nvPr>
        </p:nvSpPr>
        <p:spPr>
          <a:xfrm>
            <a:off x="533400" y="1657350"/>
            <a:ext cx="8153400" cy="6096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480"/>
              </a:spcBef>
              <a:spcAft>
                <a:spcPts val="0"/>
              </a:spcAft>
              <a:buClr>
                <a:schemeClr val="lt1"/>
              </a:buClr>
              <a:buSzPts val="1400"/>
              <a:buFont typeface="Arial"/>
              <a:buNone/>
              <a:defRPr sz="2400" b="0" i="0" u="none" strike="noStrike" cap="none">
                <a:solidFill>
                  <a:schemeClr val="lt1"/>
                </a:solidFill>
                <a:latin typeface="Calibri"/>
                <a:ea typeface="Calibri"/>
                <a:cs typeface="Calibri"/>
                <a:sym typeface="Calibri"/>
              </a:defRPr>
            </a:lvl1pPr>
            <a:lvl2pPr marR="0" lvl="1"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2pPr>
            <a:lvl3pPr marR="0" lvl="2" algn="ctr">
              <a:lnSpc>
                <a:spcPct val="100000"/>
              </a:lnSpc>
              <a:spcBef>
                <a:spcPts val="360"/>
              </a:spcBef>
              <a:spcAft>
                <a:spcPts val="0"/>
              </a:spcAft>
              <a:buClr>
                <a:srgbClr val="888888"/>
              </a:buClr>
              <a:buSzPts val="1400"/>
              <a:buFont typeface="Arial"/>
              <a:buNone/>
              <a:defRPr sz="1800" b="0" i="0" u="none" strike="noStrike" cap="none">
                <a:solidFill>
                  <a:srgbClr val="888888"/>
                </a:solidFill>
                <a:latin typeface="Calibri"/>
                <a:ea typeface="Calibri"/>
                <a:cs typeface="Calibri"/>
                <a:sym typeface="Calibri"/>
              </a:defRPr>
            </a:lvl3pPr>
            <a:lvl4pPr marR="0" lvl="3" algn="ctr">
              <a:lnSpc>
                <a:spcPct val="100000"/>
              </a:lnSpc>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4pPr>
            <a:lvl5pPr marR="0" lvl="4" algn="ctr">
              <a:lnSpc>
                <a:spcPct val="100000"/>
              </a:lnSpc>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5pPr>
            <a:lvl6pPr marR="0" lvl="5"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6pPr>
            <a:lvl7pPr marR="0" lvl="6"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7pPr>
            <a:lvl8pPr marR="0" lvl="7"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8pPr>
            <a:lvl9pPr marR="0" lvl="8" algn="ctr">
              <a:lnSpc>
                <a:spcPct val="100000"/>
              </a:lnSpc>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slidemodel2">
  <p:cSld name="1_slidemodel2">
    <p:spTree>
      <p:nvGrpSpPr>
        <p:cNvPr id="1" name="Shape 47"/>
        <p:cNvGrpSpPr/>
        <p:nvPr/>
      </p:nvGrpSpPr>
      <p:grpSpPr>
        <a:xfrm>
          <a:off x="0" y="0"/>
          <a:ext cx="0" cy="0"/>
          <a:chOff x="0" y="0"/>
          <a:chExt cx="0" cy="0"/>
        </a:xfrm>
      </p:grpSpPr>
      <p:sp>
        <p:nvSpPr>
          <p:cNvPr id="48" name="Google Shape;48;p9"/>
          <p:cNvSpPr txBox="1">
            <a:spLocks noGrp="1"/>
          </p:cNvSpPr>
          <p:nvPr>
            <p:ph type="title"/>
          </p:nvPr>
        </p:nvSpPr>
        <p:spPr>
          <a:xfrm>
            <a:off x="2414004" y="2152975"/>
            <a:ext cx="4449300" cy="533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2700" b="0">
                <a:solidFill>
                  <a:schemeClr val="lt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10"/>
          <p:cNvSpPr txBox="1">
            <a:spLocks noGrp="1"/>
          </p:cNvSpPr>
          <p:nvPr>
            <p:ph type="title"/>
          </p:nvPr>
        </p:nvSpPr>
        <p:spPr>
          <a:xfrm>
            <a:off x="722313" y="3305176"/>
            <a:ext cx="7772400" cy="102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3200" b="1" cap="none">
                <a:solidFill>
                  <a:srgbClr val="150092"/>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a:endParaRPr/>
          </a:p>
        </p:txBody>
      </p:sp>
      <p:sp>
        <p:nvSpPr>
          <p:cNvPr id="51" name="Google Shape;51;p10"/>
          <p:cNvSpPr txBox="1">
            <a:spLocks noGrp="1"/>
          </p:cNvSpPr>
          <p:nvPr>
            <p:ph type="body" idx="1"/>
          </p:nvPr>
        </p:nvSpPr>
        <p:spPr>
          <a:xfrm>
            <a:off x="722313" y="2180035"/>
            <a:ext cx="7772400" cy="1125000"/>
          </a:xfrm>
          <a:prstGeom prst="rect">
            <a:avLst/>
          </a:prstGeom>
          <a:noFill/>
          <a:ln>
            <a:noFill/>
          </a:ln>
        </p:spPr>
        <p:txBody>
          <a:bodyPr spcFirstLastPara="1" wrap="square" lIns="91425" tIns="91425" rIns="91425" bIns="91425" anchor="b" anchorCtr="0">
            <a:noAutofit/>
          </a:bodyPr>
          <a:lstStyle>
            <a:lvl1pPr marL="457200" lvl="0" indent="-228600" algn="l">
              <a:lnSpc>
                <a:spcPct val="100000"/>
              </a:lnSpc>
              <a:spcBef>
                <a:spcPts val="480"/>
              </a:spcBef>
              <a:spcAft>
                <a:spcPts val="0"/>
              </a:spcAft>
              <a:buClr>
                <a:srgbClr val="888888"/>
              </a:buClr>
              <a:buSzPts val="1400"/>
              <a:buFont typeface="Calibri"/>
              <a:buNone/>
              <a:defRPr sz="2000">
                <a:solidFill>
                  <a:srgbClr val="888888"/>
                </a:solidFill>
              </a:defRPr>
            </a:lvl1pPr>
            <a:lvl2pPr marL="914400" lvl="1" indent="-228600" algn="l">
              <a:lnSpc>
                <a:spcPct val="100000"/>
              </a:lnSpc>
              <a:spcBef>
                <a:spcPts val="400"/>
              </a:spcBef>
              <a:spcAft>
                <a:spcPts val="0"/>
              </a:spcAft>
              <a:buClr>
                <a:srgbClr val="888888"/>
              </a:buClr>
              <a:buSzPts val="1400"/>
              <a:buFont typeface="Calibri"/>
              <a:buNone/>
              <a:defRPr sz="1800">
                <a:solidFill>
                  <a:srgbClr val="888888"/>
                </a:solidFill>
              </a:defRPr>
            </a:lvl2pPr>
            <a:lvl3pPr marL="1371600" lvl="2" indent="-228600" algn="l">
              <a:lnSpc>
                <a:spcPct val="100000"/>
              </a:lnSpc>
              <a:spcBef>
                <a:spcPts val="360"/>
              </a:spcBef>
              <a:spcAft>
                <a:spcPts val="0"/>
              </a:spcAft>
              <a:buClr>
                <a:srgbClr val="888888"/>
              </a:buClr>
              <a:buSzPts val="1400"/>
              <a:buFont typeface="Calibri"/>
              <a:buNone/>
              <a:defRPr sz="1600">
                <a:solidFill>
                  <a:srgbClr val="888888"/>
                </a:solidFill>
              </a:defRPr>
            </a:lvl3pPr>
            <a:lvl4pPr marL="1828800" lvl="3" indent="-228600" algn="l">
              <a:lnSpc>
                <a:spcPct val="100000"/>
              </a:lnSpc>
              <a:spcBef>
                <a:spcPts val="320"/>
              </a:spcBef>
              <a:spcAft>
                <a:spcPts val="0"/>
              </a:spcAft>
              <a:buClr>
                <a:srgbClr val="888888"/>
              </a:buClr>
              <a:buSzPts val="1400"/>
              <a:buFont typeface="Calibri"/>
              <a:buNone/>
              <a:defRPr sz="1400">
                <a:solidFill>
                  <a:srgbClr val="888888"/>
                </a:solidFill>
              </a:defRPr>
            </a:lvl4pPr>
            <a:lvl5pPr marL="2286000" lvl="4" indent="-228600" algn="l">
              <a:lnSpc>
                <a:spcPct val="100000"/>
              </a:lnSpc>
              <a:spcBef>
                <a:spcPts val="320"/>
              </a:spcBef>
              <a:spcAft>
                <a:spcPts val="0"/>
              </a:spcAft>
              <a:buClr>
                <a:srgbClr val="888888"/>
              </a:buClr>
              <a:buSzPts val="1400"/>
              <a:buFont typeface="Calibri"/>
              <a:buNone/>
              <a:defRPr sz="1400">
                <a:solidFill>
                  <a:srgbClr val="888888"/>
                </a:solidFill>
              </a:defRPr>
            </a:lvl5pPr>
            <a:lvl6pPr marL="2743200" lvl="5" indent="-228600" algn="l">
              <a:lnSpc>
                <a:spcPct val="100000"/>
              </a:lnSpc>
              <a:spcBef>
                <a:spcPts val="400"/>
              </a:spcBef>
              <a:spcAft>
                <a:spcPts val="0"/>
              </a:spcAft>
              <a:buClr>
                <a:srgbClr val="888888"/>
              </a:buClr>
              <a:buSzPts val="1400"/>
              <a:buFont typeface="Calibri"/>
              <a:buNone/>
              <a:defRPr sz="1400">
                <a:solidFill>
                  <a:srgbClr val="888888"/>
                </a:solidFill>
              </a:defRPr>
            </a:lvl6pPr>
            <a:lvl7pPr marL="3200400" lvl="6" indent="-228600" algn="l">
              <a:lnSpc>
                <a:spcPct val="100000"/>
              </a:lnSpc>
              <a:spcBef>
                <a:spcPts val="400"/>
              </a:spcBef>
              <a:spcAft>
                <a:spcPts val="0"/>
              </a:spcAft>
              <a:buClr>
                <a:srgbClr val="888888"/>
              </a:buClr>
              <a:buSzPts val="1400"/>
              <a:buFont typeface="Calibri"/>
              <a:buNone/>
              <a:defRPr sz="1400">
                <a:solidFill>
                  <a:srgbClr val="888888"/>
                </a:solidFill>
              </a:defRPr>
            </a:lvl7pPr>
            <a:lvl8pPr marL="3657600" lvl="7" indent="-228600" algn="l">
              <a:lnSpc>
                <a:spcPct val="100000"/>
              </a:lnSpc>
              <a:spcBef>
                <a:spcPts val="400"/>
              </a:spcBef>
              <a:spcAft>
                <a:spcPts val="0"/>
              </a:spcAft>
              <a:buClr>
                <a:srgbClr val="888888"/>
              </a:buClr>
              <a:buSzPts val="1400"/>
              <a:buFont typeface="Calibri"/>
              <a:buNone/>
              <a:defRPr sz="1400">
                <a:solidFill>
                  <a:srgbClr val="888888"/>
                </a:solidFill>
              </a:defRPr>
            </a:lvl8pPr>
            <a:lvl9pPr marL="4114800" lvl="8" indent="-228600" algn="l">
              <a:lnSpc>
                <a:spcPct val="100000"/>
              </a:lnSpc>
              <a:spcBef>
                <a:spcPts val="400"/>
              </a:spcBef>
              <a:spcAft>
                <a:spcPts val="0"/>
              </a:spcAft>
              <a:buClr>
                <a:srgbClr val="888888"/>
              </a:buClr>
              <a:buSzPts val="1400"/>
              <a:buFont typeface="Calibri"/>
              <a:buNone/>
              <a:defRPr sz="1400">
                <a:solidFill>
                  <a:srgbClr val="888888"/>
                </a:solidFill>
              </a:defRPr>
            </a:lvl9pPr>
          </a:lstStyle>
          <a:p>
            <a:endParaRPr/>
          </a:p>
        </p:txBody>
      </p:sp>
      <p:sp>
        <p:nvSpPr>
          <p:cNvPr id="52" name="Google Shape;52;p10"/>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10"/>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R="0" lvl="1"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R="0" lvl="2"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R="0" lvl="3"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R="0" lvl="4"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R="0" lvl="5"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R="0" lvl="6"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R="0" lvl="7"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R="0" lvl="8" algn="l">
              <a:lnSpc>
                <a:spcPct val="100000"/>
              </a:lnSpc>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3177EE"/>
            </a:gs>
            <a:gs pos="100000">
              <a:srgbClr val="113D8A"/>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150092"/>
              </a:buClr>
              <a:buSzPts val="1400"/>
              <a:buFont typeface="Arial"/>
              <a:buNone/>
              <a:defRPr sz="2800" b="1" i="0" u="none" strike="noStrike" cap="none">
                <a:solidFill>
                  <a:srgbClr val="150092"/>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57200" y="971550"/>
            <a:ext cx="8229600" cy="36231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480"/>
              </a:spcBef>
              <a:spcAft>
                <a:spcPts val="0"/>
              </a:spcAft>
              <a:buClr>
                <a:schemeClr val="dk1"/>
              </a:buClr>
              <a:buSzPts val="1400"/>
              <a:buFont typeface="Arial"/>
              <a:buChar char="•"/>
              <a:defRPr sz="2400" b="0" i="0" u="none" strike="noStrike" cap="none">
                <a:solidFill>
                  <a:schemeClr val="dk1"/>
                </a:solidFill>
                <a:latin typeface="Calibri"/>
                <a:ea typeface="Calibri"/>
                <a:cs typeface="Calibri"/>
                <a:sym typeface="Calibri"/>
              </a:defRPr>
            </a:lvl1pPr>
            <a:lvl2pPr marL="914400" marR="0" lvl="1" indent="-317500" algn="l" rtl="0">
              <a:lnSpc>
                <a:spcPct val="100000"/>
              </a:lnSpc>
              <a:spcBef>
                <a:spcPts val="400"/>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2pPr>
            <a:lvl3pPr marL="1371600" marR="0" lvl="2" indent="-317500" algn="l" rtl="0">
              <a:lnSpc>
                <a:spcPct val="100000"/>
              </a:lnSpc>
              <a:spcBef>
                <a:spcPts val="36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3pPr>
            <a:lvl4pPr marL="1828800" marR="0" lvl="3" indent="-317500" algn="l" rtl="0">
              <a:lnSpc>
                <a:spcPct val="100000"/>
              </a:lnSpc>
              <a:spcBef>
                <a:spcPts val="320"/>
              </a:spcBef>
              <a:spcAft>
                <a:spcPts val="0"/>
              </a:spcAft>
              <a:buClr>
                <a:schemeClr val="dk1"/>
              </a:buClr>
              <a:buSzPts val="1400"/>
              <a:buFont typeface="Arial"/>
              <a:buChar char="–"/>
              <a:defRPr sz="1600" b="0" i="0" u="none" strike="noStrike" cap="none">
                <a:solidFill>
                  <a:schemeClr val="dk1"/>
                </a:solidFill>
                <a:latin typeface="Calibri"/>
                <a:ea typeface="Calibri"/>
                <a:cs typeface="Calibri"/>
                <a:sym typeface="Calibri"/>
              </a:defRPr>
            </a:lvl4pPr>
            <a:lvl5pPr marL="2286000" marR="0" lvl="4" indent="-317500" algn="l" rtl="0">
              <a:lnSpc>
                <a:spcPct val="100000"/>
              </a:lnSpc>
              <a:spcBef>
                <a:spcPts val="320"/>
              </a:spcBef>
              <a:spcAft>
                <a:spcPts val="0"/>
              </a:spcAft>
              <a:buClr>
                <a:schemeClr val="dk1"/>
              </a:buClr>
              <a:buSzPts val="1400"/>
              <a:buFont typeface="Arial"/>
              <a:buChar char="»"/>
              <a:defRPr sz="1600" b="0" i="0" u="none" strike="noStrike" cap="none">
                <a:solidFill>
                  <a:schemeClr val="dk1"/>
                </a:solidFill>
                <a:latin typeface="Calibri"/>
                <a:ea typeface="Calibri"/>
                <a:cs typeface="Calibri"/>
                <a:sym typeface="Calibri"/>
              </a:defRPr>
            </a:lvl5pPr>
            <a:lvl6pPr marL="2743200" marR="0" lvl="5" indent="-317500" algn="l" rtl="0">
              <a:lnSpc>
                <a:spcPct val="100000"/>
              </a:lnSpc>
              <a:spcBef>
                <a:spcPts val="400"/>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6pPr>
            <a:lvl7pPr marL="3200400" marR="0" lvl="6" indent="-317500" algn="l" rtl="0">
              <a:lnSpc>
                <a:spcPct val="100000"/>
              </a:lnSpc>
              <a:spcBef>
                <a:spcPts val="400"/>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7pPr>
            <a:lvl8pPr marL="3657600" marR="0" lvl="7" indent="-317500" algn="l" rtl="0">
              <a:lnSpc>
                <a:spcPct val="100000"/>
              </a:lnSpc>
              <a:spcBef>
                <a:spcPts val="400"/>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8pPr>
            <a:lvl9pPr marL="4114800" marR="0" lvl="8" indent="-317500" algn="l" rtl="0">
              <a:lnSpc>
                <a:spcPct val="100000"/>
              </a:lnSpc>
              <a:spcBef>
                <a:spcPts val="400"/>
              </a:spcBef>
              <a:spcAft>
                <a:spcPts val="0"/>
              </a:spcAft>
              <a:buClr>
                <a:schemeClr val="dk1"/>
              </a:buClr>
              <a:buSzPts val="14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rgbClr val="000000"/>
              </a:buClr>
              <a:buSzPts val="1400"/>
              <a:buFont typeface="Arial"/>
              <a:buChar char="●"/>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rgbClr val="000000"/>
              </a:buClr>
              <a:buSzPts val="1400"/>
              <a:buFont typeface="Arial"/>
              <a:buChar char="●"/>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gradFill>
          <a:gsLst>
            <a:gs pos="0">
              <a:srgbClr val="3177EE"/>
            </a:gs>
            <a:gs pos="100000">
              <a:srgbClr val="113D8A"/>
            </a:gs>
          </a:gsLst>
          <a:path path="circle">
            <a:fillToRect l="50000" t="50000" r="50000" b="50000"/>
          </a:path>
          <a:tileRect/>
        </a:gradFill>
        <a:effectLst/>
      </p:bgPr>
    </p:bg>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94" name="Google Shape;94;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95" name="Google Shape;95;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hyperlink" Target="https://www.explainthatstuff.com/introduction-to-neural-networks.html"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5" Type="http://schemas.openxmlformats.org/officeDocument/2006/relationships/hyperlink" Target="https://jmlr.org/papers/volume15/srivastava14a/srivastava14a.pdf" TargetMode="External"/><Relationship Id="rId4" Type="http://schemas.openxmlformats.org/officeDocument/2006/relationships/hyperlink" Target="https://machinelearningmastery.com/grid-search-hyperparameters-deep-learning-models-python-kera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20"/>
        <p:cNvGrpSpPr/>
        <p:nvPr/>
      </p:nvGrpSpPr>
      <p:grpSpPr>
        <a:xfrm>
          <a:off x="0" y="0"/>
          <a:ext cx="0" cy="0"/>
          <a:chOff x="0" y="0"/>
          <a:chExt cx="0" cy="0"/>
        </a:xfrm>
      </p:grpSpPr>
      <p:sp>
        <p:nvSpPr>
          <p:cNvPr id="221" name="Google Shape;221;p29"/>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000000"/>
                </a:solidFill>
              </a:rPr>
              <a:t>Deep Learning</a:t>
            </a:r>
            <a:endParaRPr b="1">
              <a:solidFill>
                <a:srgbClr val="000000"/>
              </a:solidFill>
            </a:endParaRPr>
          </a:p>
        </p:txBody>
      </p:sp>
      <p:sp>
        <p:nvSpPr>
          <p:cNvPr id="222" name="Google Shape;222;p29"/>
          <p:cNvSpPr txBox="1">
            <a:spLocks noGrp="1"/>
          </p:cNvSpPr>
          <p:nvPr>
            <p:ph type="subTitle" idx="1"/>
          </p:nvPr>
        </p:nvSpPr>
        <p:spPr>
          <a:xfrm>
            <a:off x="3453075" y="2400275"/>
            <a:ext cx="3470700" cy="50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b="1" dirty="0">
                <a:solidFill>
                  <a:srgbClr val="000000"/>
                </a:solidFill>
              </a:rPr>
              <a:t>DSBA 6156</a:t>
            </a:r>
            <a:endParaRPr sz="1600" b="1" dirty="0">
              <a:solidFill>
                <a:srgbClr val="000000"/>
              </a:solidFill>
            </a:endParaRPr>
          </a:p>
          <a:p>
            <a:pPr marL="0" lvl="0" indent="0" algn="ctr" rtl="0">
              <a:spcBef>
                <a:spcPts val="0"/>
              </a:spcBef>
              <a:spcAft>
                <a:spcPts val="0"/>
              </a:spcAft>
              <a:buNone/>
            </a:pPr>
            <a:endParaRPr sz="1600" b="1" dirty="0">
              <a:solidFill>
                <a:srgbClr val="000000"/>
              </a:solidFill>
            </a:endParaRPr>
          </a:p>
          <a:p>
            <a:pPr marL="0" lvl="0" indent="0" algn="ctr" rtl="0">
              <a:spcBef>
                <a:spcPts val="0"/>
              </a:spcBef>
              <a:spcAft>
                <a:spcPts val="0"/>
              </a:spcAft>
              <a:buNone/>
            </a:pPr>
            <a:r>
              <a:rPr lang="en" sz="1400" b="1" dirty="0">
                <a:solidFill>
                  <a:srgbClr val="000000"/>
                </a:solidFill>
              </a:rPr>
              <a:t>Aziz Isamedinov</a:t>
            </a:r>
            <a:endParaRPr sz="1400" b="1" dirty="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82"/>
        <p:cNvGrpSpPr/>
        <p:nvPr/>
      </p:nvGrpSpPr>
      <p:grpSpPr>
        <a:xfrm>
          <a:off x="0" y="0"/>
          <a:ext cx="0" cy="0"/>
          <a:chOff x="0" y="0"/>
          <a:chExt cx="0" cy="0"/>
        </a:xfrm>
      </p:grpSpPr>
      <p:sp>
        <p:nvSpPr>
          <p:cNvPr id="283" name="Google Shape;283;p38"/>
          <p:cNvSpPr txBox="1">
            <a:spLocks noGrp="1"/>
          </p:cNvSpPr>
          <p:nvPr>
            <p:ph type="title"/>
          </p:nvPr>
        </p:nvSpPr>
        <p:spPr>
          <a:xfrm>
            <a:off x="1361800" y="190150"/>
            <a:ext cx="70389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Weaknesses and Strength of DNN</a:t>
            </a:r>
            <a:endParaRPr sz="3000" b="1">
              <a:solidFill>
                <a:srgbClr val="000000"/>
              </a:solidFill>
            </a:endParaRPr>
          </a:p>
        </p:txBody>
      </p:sp>
      <p:sp>
        <p:nvSpPr>
          <p:cNvPr id="284" name="Google Shape;284;p38"/>
          <p:cNvSpPr txBox="1"/>
          <p:nvPr/>
        </p:nvSpPr>
        <p:spPr>
          <a:xfrm>
            <a:off x="1210875" y="889450"/>
            <a:ext cx="7522200" cy="399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b="1">
                <a:latin typeface="Lato"/>
                <a:ea typeface="Lato"/>
                <a:cs typeface="Lato"/>
                <a:sym typeface="Lato"/>
              </a:rPr>
              <a:t>Weakness:</a:t>
            </a:r>
            <a:endParaRPr sz="1700" b="1">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Long training time</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Require a number of parameters typically best determined empirically, e.g., the network topology or “structure”.</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Poor interpretability</a:t>
            </a:r>
            <a:endParaRPr sz="1700">
              <a:latin typeface="Lato"/>
              <a:ea typeface="Lato"/>
              <a:cs typeface="Lato"/>
              <a:sym typeface="Lato"/>
            </a:endParaRPr>
          </a:p>
          <a:p>
            <a:pPr marL="457200" lvl="0" indent="0" algn="l" rtl="0">
              <a:spcBef>
                <a:spcPts val="0"/>
              </a:spcBef>
              <a:spcAft>
                <a:spcPts val="0"/>
              </a:spcAft>
              <a:buNone/>
            </a:pPr>
            <a:endParaRPr sz="1700" b="1">
              <a:latin typeface="Lato"/>
              <a:ea typeface="Lato"/>
              <a:cs typeface="Lato"/>
              <a:sym typeface="Lato"/>
            </a:endParaRPr>
          </a:p>
          <a:p>
            <a:pPr marL="0" lvl="0" indent="0" algn="l" rtl="0">
              <a:spcBef>
                <a:spcPts val="0"/>
              </a:spcBef>
              <a:spcAft>
                <a:spcPts val="0"/>
              </a:spcAft>
              <a:buNone/>
            </a:pPr>
            <a:r>
              <a:rPr lang="en" sz="1700" b="1">
                <a:latin typeface="Lato"/>
                <a:ea typeface="Lato"/>
                <a:cs typeface="Lato"/>
                <a:sym typeface="Lato"/>
              </a:rPr>
              <a:t>Strength:</a:t>
            </a:r>
            <a:endParaRPr sz="1700" b="1">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High tolerance to noisy data</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Ability to classify untrained patterns</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Well-suited for continuous-valued inputs and outputs</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Successful on an array of real-world data, e.g., hand-written letters</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Algorithms are inherently parallel</a:t>
            </a:r>
            <a:endParaRPr sz="1700">
              <a:latin typeface="Lato"/>
              <a:ea typeface="Lato"/>
              <a:cs typeface="Lato"/>
              <a:sym typeface="Lato"/>
            </a:endParaRPr>
          </a:p>
          <a:p>
            <a:pPr marL="457200" lvl="0" indent="-336550" algn="l" rtl="0">
              <a:spcBef>
                <a:spcPts val="0"/>
              </a:spcBef>
              <a:spcAft>
                <a:spcPts val="0"/>
              </a:spcAft>
              <a:buSzPts val="1700"/>
              <a:buFont typeface="Lato"/>
              <a:buChar char="-"/>
            </a:pPr>
            <a:r>
              <a:rPr lang="en" sz="1700">
                <a:latin typeface="Lato"/>
                <a:ea typeface="Lato"/>
                <a:cs typeface="Lato"/>
                <a:sym typeface="Lato"/>
              </a:rPr>
              <a:t>Techniques have recently been developed for the extraction of rules from trained neural networks</a:t>
            </a:r>
            <a:endParaRPr sz="1700">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88"/>
        <p:cNvGrpSpPr/>
        <p:nvPr/>
      </p:nvGrpSpPr>
      <p:grpSpPr>
        <a:xfrm>
          <a:off x="0" y="0"/>
          <a:ext cx="0" cy="0"/>
          <a:chOff x="0" y="0"/>
          <a:chExt cx="0" cy="0"/>
        </a:xfrm>
      </p:grpSpPr>
      <p:sp>
        <p:nvSpPr>
          <p:cNvPr id="289" name="Google Shape;289;p39"/>
          <p:cNvSpPr txBox="1">
            <a:spLocks noGrp="1"/>
          </p:cNvSpPr>
          <p:nvPr>
            <p:ph type="title"/>
          </p:nvPr>
        </p:nvSpPr>
        <p:spPr>
          <a:xfrm>
            <a:off x="1253875" y="171200"/>
            <a:ext cx="74685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000" b="1">
                <a:solidFill>
                  <a:srgbClr val="000000"/>
                </a:solidFill>
              </a:rPr>
              <a:t>Build the DNN classifier using Keras</a:t>
            </a:r>
            <a:endParaRPr sz="3700" b="1">
              <a:solidFill>
                <a:srgbClr val="000000"/>
              </a:solidFill>
            </a:endParaRPr>
          </a:p>
        </p:txBody>
      </p:sp>
      <p:pic>
        <p:nvPicPr>
          <p:cNvPr id="290" name="Google Shape;290;p39"/>
          <p:cNvPicPr preferRelativeResize="0"/>
          <p:nvPr/>
        </p:nvPicPr>
        <p:blipFill>
          <a:blip r:embed="rId3">
            <a:alphaModFix/>
          </a:blip>
          <a:stretch>
            <a:fillRect/>
          </a:stretch>
        </p:blipFill>
        <p:spPr>
          <a:xfrm>
            <a:off x="169300" y="4479975"/>
            <a:ext cx="1789749" cy="519025"/>
          </a:xfrm>
          <a:prstGeom prst="rect">
            <a:avLst/>
          </a:prstGeom>
          <a:noFill/>
          <a:ln>
            <a:noFill/>
          </a:ln>
        </p:spPr>
      </p:pic>
      <p:pic>
        <p:nvPicPr>
          <p:cNvPr id="291" name="Google Shape;291;p39"/>
          <p:cNvPicPr preferRelativeResize="0"/>
          <p:nvPr/>
        </p:nvPicPr>
        <p:blipFill>
          <a:blip r:embed="rId4">
            <a:alphaModFix/>
          </a:blip>
          <a:stretch>
            <a:fillRect/>
          </a:stretch>
        </p:blipFill>
        <p:spPr>
          <a:xfrm>
            <a:off x="4251175" y="4361500"/>
            <a:ext cx="2182224" cy="682825"/>
          </a:xfrm>
          <a:prstGeom prst="rect">
            <a:avLst/>
          </a:prstGeom>
          <a:noFill/>
          <a:ln>
            <a:noFill/>
          </a:ln>
        </p:spPr>
      </p:pic>
      <p:pic>
        <p:nvPicPr>
          <p:cNvPr id="292" name="Google Shape;292;p39"/>
          <p:cNvPicPr preferRelativeResize="0"/>
          <p:nvPr/>
        </p:nvPicPr>
        <p:blipFill>
          <a:blip r:embed="rId5">
            <a:alphaModFix/>
          </a:blip>
          <a:stretch>
            <a:fillRect/>
          </a:stretch>
        </p:blipFill>
        <p:spPr>
          <a:xfrm>
            <a:off x="2093450" y="4511225"/>
            <a:ext cx="2182227" cy="456525"/>
          </a:xfrm>
          <a:prstGeom prst="rect">
            <a:avLst/>
          </a:prstGeom>
          <a:noFill/>
          <a:ln>
            <a:noFill/>
          </a:ln>
        </p:spPr>
      </p:pic>
      <p:pic>
        <p:nvPicPr>
          <p:cNvPr id="293" name="Google Shape;293;p39"/>
          <p:cNvPicPr preferRelativeResize="0"/>
          <p:nvPr/>
        </p:nvPicPr>
        <p:blipFill>
          <a:blip r:embed="rId6">
            <a:alphaModFix/>
          </a:blip>
          <a:stretch>
            <a:fillRect/>
          </a:stretch>
        </p:blipFill>
        <p:spPr>
          <a:xfrm>
            <a:off x="6586575" y="4542475"/>
            <a:ext cx="2475024" cy="456525"/>
          </a:xfrm>
          <a:prstGeom prst="rect">
            <a:avLst/>
          </a:prstGeom>
          <a:noFill/>
          <a:ln>
            <a:noFill/>
          </a:ln>
        </p:spPr>
      </p:pic>
      <p:sp>
        <p:nvSpPr>
          <p:cNvPr id="294" name="Google Shape;294;p39"/>
          <p:cNvSpPr txBox="1"/>
          <p:nvPr/>
        </p:nvSpPr>
        <p:spPr>
          <a:xfrm>
            <a:off x="1080300" y="1092450"/>
            <a:ext cx="7747500" cy="31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t>Analysis Objectives:</a:t>
            </a:r>
            <a:endParaRPr sz="1200" b="1"/>
          </a:p>
          <a:p>
            <a:pPr marL="457200" lvl="0" indent="-304800" algn="l" rtl="0">
              <a:spcBef>
                <a:spcPts val="0"/>
              </a:spcBef>
              <a:spcAft>
                <a:spcPts val="0"/>
              </a:spcAft>
              <a:buSzPts val="1200"/>
              <a:buAutoNum type="arabicPeriod"/>
            </a:pPr>
            <a:r>
              <a:rPr lang="en" sz="1200"/>
              <a:t>Detecting loan default using deep learning technique</a:t>
            </a:r>
            <a:endParaRPr sz="1200"/>
          </a:p>
          <a:p>
            <a:pPr marL="457200" lvl="0" indent="-304800" algn="l" rtl="0">
              <a:spcBef>
                <a:spcPts val="0"/>
              </a:spcBef>
              <a:spcAft>
                <a:spcPts val="0"/>
              </a:spcAft>
              <a:buSzPts val="1200"/>
              <a:buAutoNum type="arabicPeriod"/>
            </a:pPr>
            <a:r>
              <a:rPr lang="en" sz="1200"/>
              <a:t>Building KerasClassifier DNN model.</a:t>
            </a:r>
            <a:endParaRPr sz="1200"/>
          </a:p>
          <a:p>
            <a:pPr marL="457200" lvl="0" indent="-304800" algn="l" rtl="0">
              <a:spcBef>
                <a:spcPts val="0"/>
              </a:spcBef>
              <a:spcAft>
                <a:spcPts val="0"/>
              </a:spcAft>
              <a:buSzPts val="1200"/>
              <a:buAutoNum type="arabicPeriod"/>
            </a:pPr>
            <a:r>
              <a:rPr lang="en" sz="1200"/>
              <a:t>Performing Grid search using scikit-learn.</a:t>
            </a:r>
            <a:endParaRPr sz="1200"/>
          </a:p>
          <a:p>
            <a:pPr marL="457200" lvl="0" indent="-304800" algn="l" rtl="0">
              <a:spcBef>
                <a:spcPts val="0"/>
              </a:spcBef>
              <a:spcAft>
                <a:spcPts val="0"/>
              </a:spcAft>
              <a:buSzPts val="1200"/>
              <a:buAutoNum type="arabicPeriod"/>
            </a:pPr>
            <a:r>
              <a:rPr lang="en" sz="1200"/>
              <a:t>Reducing Overfitting using dropout regularization.</a:t>
            </a:r>
            <a:endParaRPr sz="1200"/>
          </a:p>
          <a:p>
            <a:pPr marL="457200" lvl="0" indent="-304800" algn="l" rtl="0">
              <a:spcBef>
                <a:spcPts val="0"/>
              </a:spcBef>
              <a:spcAft>
                <a:spcPts val="0"/>
              </a:spcAft>
              <a:buSzPts val="1200"/>
              <a:buAutoNum type="arabicPeriod"/>
            </a:pPr>
            <a:r>
              <a:rPr lang="en" sz="1200"/>
              <a:t>Cross validation(Kfold) and finding Optimal hyperparameters.</a:t>
            </a:r>
            <a:endParaRPr sz="1200"/>
          </a:p>
          <a:p>
            <a:pPr marL="457200" lvl="0" indent="-304800" algn="l" rtl="0">
              <a:spcBef>
                <a:spcPts val="0"/>
              </a:spcBef>
              <a:spcAft>
                <a:spcPts val="0"/>
              </a:spcAft>
              <a:buSzPts val="1200"/>
              <a:buAutoNum type="arabicPeriod"/>
            </a:pPr>
            <a:r>
              <a:rPr lang="en" sz="1200"/>
              <a:t>Generating Predictions using optimal deep learning model.</a:t>
            </a:r>
            <a:endParaRPr sz="1800" b="1"/>
          </a:p>
          <a:p>
            <a:pPr marL="0" lvl="0" indent="0" algn="l" rtl="0">
              <a:spcBef>
                <a:spcPts val="0"/>
              </a:spcBef>
              <a:spcAft>
                <a:spcPts val="0"/>
              </a:spcAft>
              <a:buNone/>
            </a:pPr>
            <a:endParaRPr sz="1100" b="1"/>
          </a:p>
          <a:p>
            <a:pPr marL="0" lvl="0" indent="0" algn="l" rtl="0">
              <a:spcBef>
                <a:spcPts val="0"/>
              </a:spcBef>
              <a:spcAft>
                <a:spcPts val="0"/>
              </a:spcAft>
              <a:buNone/>
            </a:pPr>
            <a:r>
              <a:rPr lang="en" sz="1200" b="1"/>
              <a:t>Tools</a:t>
            </a:r>
            <a:r>
              <a:rPr lang="en" sz="1200">
                <a:latin typeface="Lato"/>
                <a:ea typeface="Lato"/>
                <a:cs typeface="Lato"/>
                <a:sym typeface="Lato"/>
              </a:rPr>
              <a:t>: </a:t>
            </a:r>
            <a:endParaRPr sz="1200">
              <a:latin typeface="Lato"/>
              <a:ea typeface="Lato"/>
              <a:cs typeface="Lato"/>
              <a:sym typeface="Lato"/>
            </a:endParaRPr>
          </a:p>
          <a:p>
            <a:pPr marL="457200" lvl="0" indent="-304800" algn="l" rtl="0">
              <a:spcBef>
                <a:spcPts val="0"/>
              </a:spcBef>
              <a:spcAft>
                <a:spcPts val="0"/>
              </a:spcAft>
              <a:buSzPts val="1200"/>
              <a:buFont typeface="Lato"/>
              <a:buAutoNum type="arabicPeriod"/>
            </a:pPr>
            <a:r>
              <a:rPr lang="en" sz="1200" i="1">
                <a:latin typeface="Lato"/>
                <a:ea typeface="Lato"/>
                <a:cs typeface="Lato"/>
                <a:sym typeface="Lato"/>
              </a:rPr>
              <a:t>Keras - </a:t>
            </a:r>
            <a:r>
              <a:rPr lang="en" sz="1200">
                <a:latin typeface="Lato"/>
                <a:ea typeface="Lato"/>
                <a:cs typeface="Lato"/>
                <a:sym typeface="Lato"/>
              </a:rPr>
              <a:t>it </a:t>
            </a:r>
            <a:r>
              <a:rPr lang="en" sz="1200" i="1">
                <a:latin typeface="Lato"/>
                <a:ea typeface="Lato"/>
                <a:cs typeface="Lato"/>
                <a:sym typeface="Lato"/>
              </a:rPr>
              <a:t> </a:t>
            </a:r>
            <a:r>
              <a:rPr lang="en" sz="1200">
                <a:latin typeface="Lato"/>
                <a:ea typeface="Lato"/>
                <a:cs typeface="Lato"/>
                <a:sym typeface="Lato"/>
              </a:rPr>
              <a:t>allows interaction with TensorFlow through a simplified interface similar to Sklearn   </a:t>
            </a:r>
            <a:endParaRPr sz="1200">
              <a:latin typeface="Lato"/>
              <a:ea typeface="Lato"/>
              <a:cs typeface="Lato"/>
              <a:sym typeface="Lato"/>
            </a:endParaRPr>
          </a:p>
          <a:p>
            <a:pPr marL="457200" lvl="0" indent="0" algn="l" rtl="0">
              <a:spcBef>
                <a:spcPts val="0"/>
              </a:spcBef>
              <a:spcAft>
                <a:spcPts val="0"/>
              </a:spcAft>
              <a:buNone/>
            </a:pPr>
            <a:r>
              <a:rPr lang="en" sz="1200">
                <a:latin typeface="Lato"/>
                <a:ea typeface="Lato"/>
                <a:cs typeface="Lato"/>
                <a:sym typeface="Lato"/>
              </a:rPr>
              <a:t>[</a:t>
            </a:r>
            <a:r>
              <a:rPr lang="en" sz="1200">
                <a:solidFill>
                  <a:srgbClr val="1155CC"/>
                </a:solidFill>
                <a:latin typeface="Lato"/>
                <a:ea typeface="Lato"/>
                <a:cs typeface="Lato"/>
                <a:sym typeface="Lato"/>
              </a:rPr>
              <a:t>Sequential Model -&gt; KerasClassifier-&gt; Fit -&gt; Predict (with a few other steps)</a:t>
            </a:r>
            <a:r>
              <a:rPr lang="en" sz="1200">
                <a:latin typeface="Lato"/>
                <a:ea typeface="Lato"/>
                <a:cs typeface="Lato"/>
                <a:sym typeface="Lato"/>
              </a:rPr>
              <a:t>]</a:t>
            </a:r>
            <a:endParaRPr sz="1200">
              <a:latin typeface="Lato"/>
              <a:ea typeface="Lato"/>
              <a:cs typeface="Lato"/>
              <a:sym typeface="Lato"/>
            </a:endParaRPr>
          </a:p>
          <a:p>
            <a:pPr marL="457200" lvl="0" indent="-304800" algn="l" rtl="0">
              <a:spcBef>
                <a:spcPts val="0"/>
              </a:spcBef>
              <a:spcAft>
                <a:spcPts val="0"/>
              </a:spcAft>
              <a:buSzPts val="1200"/>
              <a:buFont typeface="Lato"/>
              <a:buAutoNum type="arabicPeriod"/>
            </a:pPr>
            <a:r>
              <a:rPr lang="en" sz="1200" i="1">
                <a:latin typeface="Lato"/>
                <a:ea typeface="Lato"/>
                <a:cs typeface="Lato"/>
                <a:sym typeface="Lato"/>
              </a:rPr>
              <a:t>Scikit-learn - </a:t>
            </a:r>
            <a:r>
              <a:rPr lang="en" sz="1200">
                <a:latin typeface="Lato"/>
                <a:ea typeface="Lato"/>
                <a:cs typeface="Lato"/>
                <a:sym typeface="Lato"/>
              </a:rPr>
              <a:t>It is a  machine learning library for the Python programming language.</a:t>
            </a:r>
            <a:endParaRPr sz="1200">
              <a:latin typeface="Lato"/>
              <a:ea typeface="Lato"/>
              <a:cs typeface="Lato"/>
              <a:sym typeface="Lato"/>
            </a:endParaRPr>
          </a:p>
          <a:p>
            <a:pPr marL="0" lvl="0" indent="0" algn="l" rtl="0">
              <a:spcBef>
                <a:spcPts val="0"/>
              </a:spcBef>
              <a:spcAft>
                <a:spcPts val="0"/>
              </a:spcAft>
              <a:buNone/>
            </a:pPr>
            <a:endParaRPr sz="1200" b="1"/>
          </a:p>
          <a:p>
            <a:pPr marL="0" lvl="0" indent="0" algn="l" rtl="0">
              <a:spcBef>
                <a:spcPts val="0"/>
              </a:spcBef>
              <a:spcAft>
                <a:spcPts val="0"/>
              </a:spcAft>
              <a:buNone/>
            </a:pPr>
            <a:r>
              <a:rPr lang="en" sz="1200" b="1"/>
              <a:t>Dataset: </a:t>
            </a:r>
            <a:r>
              <a:rPr lang="en" sz="1200"/>
              <a:t>LendingClub dataset with 16k observations and balanced using upsampling method</a:t>
            </a:r>
            <a:endParaRPr sz="1200"/>
          </a:p>
          <a:p>
            <a:pPr marL="0" lvl="0" indent="0" algn="l" rtl="0">
              <a:spcBef>
                <a:spcPts val="0"/>
              </a:spcBef>
              <a:spcAft>
                <a:spcPts val="0"/>
              </a:spcAft>
              <a:buNone/>
            </a:pPr>
            <a:endParaRPr sz="1200" b="1"/>
          </a:p>
          <a:p>
            <a:pPr marL="0" lvl="0" indent="0" algn="l" rtl="0">
              <a:spcBef>
                <a:spcPts val="0"/>
              </a:spcBef>
              <a:spcAft>
                <a:spcPts val="0"/>
              </a:spcAft>
              <a:buNone/>
            </a:pPr>
            <a:r>
              <a:rPr lang="en" sz="1200" b="1"/>
              <a:t>Environment: </a:t>
            </a:r>
            <a:r>
              <a:rPr lang="en" sz="1200"/>
              <a:t>Azure Cloud</a:t>
            </a:r>
            <a:r>
              <a:rPr lang="en" sz="1200" b="1"/>
              <a:t> </a:t>
            </a:r>
            <a:r>
              <a:rPr lang="en" sz="1200"/>
              <a:t>Compute Engine 2xTesla-GPU 112GB RAM</a:t>
            </a:r>
            <a:endParaRPr sz="1200"/>
          </a:p>
          <a:p>
            <a:pPr marL="0" lvl="0" indent="0" algn="l" rtl="0">
              <a:lnSpc>
                <a:spcPct val="115000"/>
              </a:lnSpc>
              <a:spcBef>
                <a:spcPts val="0"/>
              </a:spcBef>
              <a:spcAft>
                <a:spcPts val="0"/>
              </a:spcAft>
              <a:buNone/>
            </a:pPr>
            <a:endParaRPr sz="1800" b="1"/>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98"/>
        <p:cNvGrpSpPr/>
        <p:nvPr/>
      </p:nvGrpSpPr>
      <p:grpSpPr>
        <a:xfrm>
          <a:off x="0" y="0"/>
          <a:ext cx="0" cy="0"/>
          <a:chOff x="0" y="0"/>
          <a:chExt cx="0" cy="0"/>
        </a:xfrm>
      </p:grpSpPr>
      <p:sp>
        <p:nvSpPr>
          <p:cNvPr id="299" name="Google Shape;299;p40"/>
          <p:cNvSpPr txBox="1">
            <a:spLocks noGrp="1"/>
          </p:cNvSpPr>
          <p:nvPr>
            <p:ph type="title"/>
          </p:nvPr>
        </p:nvSpPr>
        <p:spPr>
          <a:xfrm>
            <a:off x="1253875" y="171200"/>
            <a:ext cx="78159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500" b="1">
                <a:solidFill>
                  <a:srgbClr val="000000"/>
                </a:solidFill>
              </a:rPr>
              <a:t>Steps to perform a Grid Search using sklearn</a:t>
            </a:r>
            <a:endParaRPr sz="3200" b="1">
              <a:solidFill>
                <a:srgbClr val="000000"/>
              </a:solidFill>
            </a:endParaRPr>
          </a:p>
        </p:txBody>
      </p:sp>
      <p:graphicFrame>
        <p:nvGraphicFramePr>
          <p:cNvPr id="300" name="Google Shape;300;p40"/>
          <p:cNvGraphicFramePr/>
          <p:nvPr/>
        </p:nvGraphicFramePr>
        <p:xfrm>
          <a:off x="1116975" y="747785"/>
          <a:ext cx="7900575" cy="4406747"/>
        </p:xfrm>
        <a:graphic>
          <a:graphicData uri="http://schemas.openxmlformats.org/drawingml/2006/table">
            <a:tbl>
              <a:tblPr>
                <a:noFill/>
                <a:tableStyleId>{8F56C855-AC02-4BF9-AC9E-C623BB236DED}</a:tableStyleId>
              </a:tblPr>
              <a:tblGrid>
                <a:gridCol w="1997300">
                  <a:extLst>
                    <a:ext uri="{9D8B030D-6E8A-4147-A177-3AD203B41FA5}">
                      <a16:colId xmlns:a16="http://schemas.microsoft.com/office/drawing/2014/main" val="20000"/>
                    </a:ext>
                  </a:extLst>
                </a:gridCol>
                <a:gridCol w="2193675">
                  <a:extLst>
                    <a:ext uri="{9D8B030D-6E8A-4147-A177-3AD203B41FA5}">
                      <a16:colId xmlns:a16="http://schemas.microsoft.com/office/drawing/2014/main" val="20001"/>
                    </a:ext>
                  </a:extLst>
                </a:gridCol>
                <a:gridCol w="1968125">
                  <a:extLst>
                    <a:ext uri="{9D8B030D-6E8A-4147-A177-3AD203B41FA5}">
                      <a16:colId xmlns:a16="http://schemas.microsoft.com/office/drawing/2014/main" val="20002"/>
                    </a:ext>
                  </a:extLst>
                </a:gridCol>
                <a:gridCol w="1741475">
                  <a:extLst>
                    <a:ext uri="{9D8B030D-6E8A-4147-A177-3AD203B41FA5}">
                      <a16:colId xmlns:a16="http://schemas.microsoft.com/office/drawing/2014/main" val="20003"/>
                    </a:ext>
                  </a:extLst>
                </a:gridCol>
              </a:tblGrid>
              <a:tr h="319775">
                <a:tc>
                  <a:txBody>
                    <a:bodyPr/>
                    <a:lstStyle/>
                    <a:p>
                      <a:pPr marL="0" lvl="0" indent="0" algn="l" rtl="0">
                        <a:spcBef>
                          <a:spcPts val="0"/>
                        </a:spcBef>
                        <a:spcAft>
                          <a:spcPts val="0"/>
                        </a:spcAft>
                        <a:buNone/>
                      </a:pPr>
                      <a:r>
                        <a:rPr lang="en" sz="1200" b="1">
                          <a:solidFill>
                            <a:srgbClr val="FFFFFF"/>
                          </a:solidFill>
                        </a:rPr>
                        <a:t>Steps</a:t>
                      </a:r>
                      <a:endParaRPr sz="1200" b="1">
                        <a:solidFill>
                          <a:srgbClr val="FFFFFF"/>
                        </a:solidFill>
                      </a:endParaRPr>
                    </a:p>
                  </a:txBody>
                  <a:tcPr marL="91425" marR="91425" marT="91425" marB="91425">
                    <a:solidFill>
                      <a:srgbClr val="3C78D8"/>
                    </a:solidFill>
                  </a:tcPr>
                </a:tc>
                <a:tc>
                  <a:txBody>
                    <a:bodyPr/>
                    <a:lstStyle/>
                    <a:p>
                      <a:pPr marL="0" lvl="0" indent="0" algn="l" rtl="0">
                        <a:spcBef>
                          <a:spcPts val="0"/>
                        </a:spcBef>
                        <a:spcAft>
                          <a:spcPts val="0"/>
                        </a:spcAft>
                        <a:buNone/>
                      </a:pPr>
                      <a:r>
                        <a:rPr lang="en" sz="1200" b="1">
                          <a:solidFill>
                            <a:srgbClr val="FFFFFF"/>
                          </a:solidFill>
                        </a:rPr>
                        <a:t>Parameter description</a:t>
                      </a:r>
                      <a:endParaRPr sz="1200" b="1">
                        <a:solidFill>
                          <a:srgbClr val="FFFFFF"/>
                        </a:solidFill>
                      </a:endParaRPr>
                    </a:p>
                  </a:txBody>
                  <a:tcPr marL="91425" marR="91425" marT="91425" marB="91425">
                    <a:solidFill>
                      <a:srgbClr val="3C78D8"/>
                    </a:solidFill>
                  </a:tcPr>
                </a:tc>
                <a:tc>
                  <a:txBody>
                    <a:bodyPr/>
                    <a:lstStyle/>
                    <a:p>
                      <a:pPr marL="0" lvl="0" indent="0" algn="l" rtl="0">
                        <a:spcBef>
                          <a:spcPts val="0"/>
                        </a:spcBef>
                        <a:spcAft>
                          <a:spcPts val="0"/>
                        </a:spcAft>
                        <a:buNone/>
                      </a:pPr>
                      <a:r>
                        <a:rPr lang="en" sz="1200" b="1">
                          <a:solidFill>
                            <a:srgbClr val="FFFFFF"/>
                          </a:solidFill>
                        </a:rPr>
                        <a:t>Param Values</a:t>
                      </a:r>
                      <a:endParaRPr sz="1200" b="1">
                        <a:solidFill>
                          <a:srgbClr val="FFFFFF"/>
                        </a:solidFill>
                      </a:endParaRPr>
                    </a:p>
                  </a:txBody>
                  <a:tcPr marL="91425" marR="91425" marT="91425" marB="91425">
                    <a:solidFill>
                      <a:srgbClr val="3C78D8"/>
                    </a:solidFill>
                  </a:tcPr>
                </a:tc>
                <a:tc>
                  <a:txBody>
                    <a:bodyPr/>
                    <a:lstStyle/>
                    <a:p>
                      <a:pPr marL="0" lvl="0" indent="0" algn="l" rtl="0">
                        <a:spcBef>
                          <a:spcPts val="0"/>
                        </a:spcBef>
                        <a:spcAft>
                          <a:spcPts val="0"/>
                        </a:spcAft>
                        <a:buNone/>
                      </a:pPr>
                      <a:r>
                        <a:rPr lang="en" sz="1100" b="1">
                          <a:solidFill>
                            <a:srgbClr val="FFFFFF"/>
                          </a:solidFill>
                        </a:rPr>
                        <a:t>Output</a:t>
                      </a:r>
                      <a:endParaRPr sz="1100" b="1">
                        <a:solidFill>
                          <a:srgbClr val="FFFFFF"/>
                        </a:solidFill>
                      </a:endParaRPr>
                    </a:p>
                  </a:txBody>
                  <a:tcPr marL="91425" marR="91425" marT="91425" marB="91425">
                    <a:solidFill>
                      <a:srgbClr val="3C78D8"/>
                    </a:solidFill>
                  </a:tcPr>
                </a:tc>
                <a:extLst>
                  <a:ext uri="{0D108BD9-81ED-4DB2-BD59-A6C34878D82A}">
                    <a16:rowId xmlns:a16="http://schemas.microsoft.com/office/drawing/2014/main" val="10000"/>
                  </a:ext>
                </a:extLst>
              </a:tr>
              <a:tr h="690050">
                <a:tc>
                  <a:txBody>
                    <a:bodyPr/>
                    <a:lstStyle/>
                    <a:p>
                      <a:pPr marL="0" lvl="0" indent="0" algn="l" rtl="0">
                        <a:spcBef>
                          <a:spcPts val="0"/>
                        </a:spcBef>
                        <a:spcAft>
                          <a:spcPts val="0"/>
                        </a:spcAft>
                        <a:buNone/>
                      </a:pPr>
                      <a:r>
                        <a:rPr lang="en" sz="1200"/>
                        <a:t>1.Find Optimal batch size and number of epochs</a:t>
                      </a:r>
                      <a:endParaRPr sz="1200"/>
                    </a:p>
                  </a:txBody>
                  <a:tcPr marL="91425" marR="91425" marT="91425" marB="91425"/>
                </a:tc>
                <a:tc>
                  <a:txBody>
                    <a:bodyPr/>
                    <a:lstStyle/>
                    <a:p>
                      <a:pPr marL="0" lvl="0" indent="0" algn="l" rtl="0">
                        <a:spcBef>
                          <a:spcPts val="0"/>
                        </a:spcBef>
                        <a:spcAft>
                          <a:spcPts val="0"/>
                        </a:spcAft>
                        <a:buNone/>
                      </a:pPr>
                      <a:r>
                        <a:rPr lang="en" sz="900" b="1"/>
                        <a:t>batch size</a:t>
                      </a:r>
                      <a:r>
                        <a:rPr lang="en" sz="900"/>
                        <a:t> : Number of samples per gradient update</a:t>
                      </a:r>
                      <a:endParaRPr sz="900"/>
                    </a:p>
                    <a:p>
                      <a:pPr marL="0" lvl="0" indent="0" algn="l" rtl="0">
                        <a:spcBef>
                          <a:spcPts val="0"/>
                        </a:spcBef>
                        <a:spcAft>
                          <a:spcPts val="0"/>
                        </a:spcAft>
                        <a:buNone/>
                      </a:pPr>
                      <a:r>
                        <a:rPr lang="en" sz="900" b="1"/>
                        <a:t>epochs: </a:t>
                      </a:r>
                      <a:r>
                        <a:rPr lang="en" sz="900"/>
                        <a:t>An epoch is an iteration over the entire x and y data provided.</a:t>
                      </a:r>
                      <a:endParaRPr sz="900"/>
                    </a:p>
                  </a:txBody>
                  <a:tcPr marL="91425" marR="91425" marT="91425" marB="91425"/>
                </a:tc>
                <a:tc>
                  <a:txBody>
                    <a:bodyPr/>
                    <a:lstStyle/>
                    <a:p>
                      <a:pPr marL="0" lvl="0" indent="0" algn="l" rtl="0">
                        <a:spcBef>
                          <a:spcPts val="0"/>
                        </a:spcBef>
                        <a:spcAft>
                          <a:spcPts val="0"/>
                        </a:spcAft>
                        <a:buNone/>
                      </a:pPr>
                      <a:r>
                        <a:rPr lang="en" sz="950">
                          <a:solidFill>
                            <a:srgbClr val="333333"/>
                          </a:solidFill>
                        </a:rPr>
                        <a:t>batch_size </a:t>
                      </a:r>
                      <a:r>
                        <a:rPr lang="en" sz="950">
                          <a:solidFill>
                            <a:srgbClr val="666666"/>
                          </a:solidFill>
                        </a:rPr>
                        <a:t>=</a:t>
                      </a:r>
                      <a:r>
                        <a:rPr lang="en" sz="950">
                          <a:solidFill>
                            <a:srgbClr val="333333"/>
                          </a:solidFill>
                        </a:rPr>
                        <a:t> [</a:t>
                      </a:r>
                      <a:r>
                        <a:rPr lang="en" sz="950">
                          <a:solidFill>
                            <a:srgbClr val="666666"/>
                          </a:solidFill>
                        </a:rPr>
                        <a:t>2</a:t>
                      </a:r>
                      <a:r>
                        <a:rPr lang="en" sz="950">
                          <a:solidFill>
                            <a:srgbClr val="333333"/>
                          </a:solidFill>
                        </a:rPr>
                        <a:t>, </a:t>
                      </a:r>
                      <a:r>
                        <a:rPr lang="en" sz="950">
                          <a:solidFill>
                            <a:srgbClr val="666666"/>
                          </a:solidFill>
                        </a:rPr>
                        <a:t>4</a:t>
                      </a:r>
                      <a:r>
                        <a:rPr lang="en" sz="950">
                          <a:solidFill>
                            <a:srgbClr val="333333"/>
                          </a:solidFill>
                        </a:rPr>
                        <a:t>, </a:t>
                      </a:r>
                      <a:r>
                        <a:rPr lang="en" sz="950">
                          <a:solidFill>
                            <a:srgbClr val="666666"/>
                          </a:solidFill>
                        </a:rPr>
                        <a:t>8</a:t>
                      </a:r>
                      <a:r>
                        <a:rPr lang="en" sz="950">
                          <a:solidFill>
                            <a:srgbClr val="333333"/>
                          </a:solidFill>
                        </a:rPr>
                        <a:t>,</a:t>
                      </a:r>
                      <a:r>
                        <a:rPr lang="en" sz="950">
                          <a:solidFill>
                            <a:srgbClr val="666666"/>
                          </a:solidFill>
                        </a:rPr>
                        <a:t>16</a:t>
                      </a:r>
                      <a:r>
                        <a:rPr lang="en" sz="950">
                          <a:solidFill>
                            <a:srgbClr val="333333"/>
                          </a:solidFill>
                        </a:rPr>
                        <a:t>, </a:t>
                      </a:r>
                      <a:r>
                        <a:rPr lang="en" sz="950">
                          <a:solidFill>
                            <a:srgbClr val="666666"/>
                          </a:solidFill>
                        </a:rPr>
                        <a:t>24</a:t>
                      </a:r>
                      <a:r>
                        <a:rPr lang="en" sz="950">
                          <a:solidFill>
                            <a:srgbClr val="333333"/>
                          </a:solidFill>
                        </a:rPr>
                        <a:t>, </a:t>
                      </a:r>
                      <a:r>
                        <a:rPr lang="en" sz="950">
                          <a:solidFill>
                            <a:srgbClr val="666666"/>
                          </a:solidFill>
                        </a:rPr>
                        <a:t>32</a:t>
                      </a:r>
                      <a:r>
                        <a:rPr lang="en" sz="950">
                          <a:solidFill>
                            <a:srgbClr val="333333"/>
                          </a:solidFill>
                        </a:rPr>
                        <a:t>,</a:t>
                      </a:r>
                      <a:r>
                        <a:rPr lang="en" sz="950">
                          <a:solidFill>
                            <a:srgbClr val="666666"/>
                          </a:solidFill>
                        </a:rPr>
                        <a:t>64</a:t>
                      </a:r>
                      <a:r>
                        <a:rPr lang="en" sz="950">
                          <a:solidFill>
                            <a:srgbClr val="333333"/>
                          </a:solidFill>
                        </a:rPr>
                        <a:t>]</a:t>
                      </a:r>
                      <a:endParaRPr sz="950">
                        <a:solidFill>
                          <a:srgbClr val="333333"/>
                        </a:solidFill>
                      </a:endParaRPr>
                    </a:p>
                    <a:p>
                      <a:pPr marL="0" lvl="0" indent="0" algn="l" rtl="0">
                        <a:lnSpc>
                          <a:spcPct val="115000"/>
                        </a:lnSpc>
                        <a:spcBef>
                          <a:spcPts val="0"/>
                        </a:spcBef>
                        <a:spcAft>
                          <a:spcPts val="0"/>
                        </a:spcAft>
                        <a:buNone/>
                      </a:pPr>
                      <a:r>
                        <a:rPr lang="en" sz="950">
                          <a:solidFill>
                            <a:srgbClr val="333333"/>
                          </a:solidFill>
                        </a:rPr>
                        <a:t>epochs </a:t>
                      </a:r>
                      <a:r>
                        <a:rPr lang="en" sz="950">
                          <a:solidFill>
                            <a:srgbClr val="666666"/>
                          </a:solidFill>
                        </a:rPr>
                        <a:t>=</a:t>
                      </a:r>
                      <a:r>
                        <a:rPr lang="en" sz="950">
                          <a:solidFill>
                            <a:srgbClr val="333333"/>
                          </a:solidFill>
                        </a:rPr>
                        <a:t> [</a:t>
                      </a:r>
                      <a:r>
                        <a:rPr lang="en" sz="950">
                          <a:solidFill>
                            <a:srgbClr val="666666"/>
                          </a:solidFill>
                        </a:rPr>
                        <a:t>50</a:t>
                      </a:r>
                      <a:r>
                        <a:rPr lang="en" sz="950">
                          <a:solidFill>
                            <a:srgbClr val="333333"/>
                          </a:solidFill>
                        </a:rPr>
                        <a:t>, </a:t>
                      </a:r>
                      <a:r>
                        <a:rPr lang="en" sz="950">
                          <a:solidFill>
                            <a:srgbClr val="666666"/>
                          </a:solidFill>
                        </a:rPr>
                        <a:t>100</a:t>
                      </a:r>
                      <a:r>
                        <a:rPr lang="en" sz="950">
                          <a:solidFill>
                            <a:srgbClr val="333333"/>
                          </a:solidFill>
                        </a:rPr>
                        <a:t>,</a:t>
                      </a:r>
                      <a:r>
                        <a:rPr lang="en" sz="950">
                          <a:solidFill>
                            <a:srgbClr val="666666"/>
                          </a:solidFill>
                        </a:rPr>
                        <a:t>150</a:t>
                      </a:r>
                      <a:r>
                        <a:rPr lang="en" sz="950">
                          <a:solidFill>
                            <a:srgbClr val="333333"/>
                          </a:solidFill>
                        </a:rPr>
                        <a:t>,</a:t>
                      </a:r>
                      <a:r>
                        <a:rPr lang="en" sz="950">
                          <a:solidFill>
                            <a:srgbClr val="666666"/>
                          </a:solidFill>
                        </a:rPr>
                        <a:t>200</a:t>
                      </a:r>
                      <a:r>
                        <a:rPr lang="en" sz="950">
                          <a:solidFill>
                            <a:srgbClr val="333333"/>
                          </a:solidFill>
                        </a:rPr>
                        <a:t>,</a:t>
                      </a:r>
                      <a:r>
                        <a:rPr lang="en" sz="950">
                          <a:solidFill>
                            <a:srgbClr val="666666"/>
                          </a:solidFill>
                        </a:rPr>
                        <a:t>300</a:t>
                      </a:r>
                      <a:r>
                        <a:rPr lang="en" sz="950">
                          <a:solidFill>
                            <a:srgbClr val="333333"/>
                          </a:solidFill>
                        </a:rPr>
                        <a:t>]</a:t>
                      </a:r>
                      <a:endParaRPr sz="950">
                        <a:solidFill>
                          <a:srgbClr val="333333"/>
                        </a:solidFill>
                      </a:endParaRPr>
                    </a:p>
                    <a:p>
                      <a:pPr marL="0" lvl="0" indent="0" algn="l" rtl="0">
                        <a:spcBef>
                          <a:spcPts val="0"/>
                        </a:spcBef>
                        <a:spcAft>
                          <a:spcPts val="0"/>
                        </a:spcAft>
                        <a:buNone/>
                      </a:pPr>
                      <a:endParaRPr sz="1300"/>
                    </a:p>
                  </a:txBody>
                  <a:tcPr marL="91425" marR="91425" marT="91425" marB="91425"/>
                </a:tc>
                <a:tc>
                  <a:txBody>
                    <a:bodyPr/>
                    <a:lstStyle/>
                    <a:p>
                      <a:pPr marL="0" lvl="0" indent="0" algn="l" rtl="0">
                        <a:spcBef>
                          <a:spcPts val="0"/>
                        </a:spcBef>
                        <a:spcAft>
                          <a:spcPts val="0"/>
                        </a:spcAft>
                        <a:buNone/>
                      </a:pPr>
                      <a:r>
                        <a:rPr lang="en" sz="950" b="1">
                          <a:solidFill>
                            <a:srgbClr val="333333"/>
                          </a:solidFill>
                        </a:rPr>
                        <a:t>batch_size </a:t>
                      </a:r>
                      <a:r>
                        <a:rPr lang="en" sz="950">
                          <a:solidFill>
                            <a:srgbClr val="666666"/>
                          </a:solidFill>
                        </a:rPr>
                        <a:t>=</a:t>
                      </a:r>
                      <a:r>
                        <a:rPr lang="en" sz="950">
                          <a:solidFill>
                            <a:srgbClr val="333333"/>
                          </a:solidFill>
                        </a:rPr>
                        <a:t> 64</a:t>
                      </a:r>
                      <a:endParaRPr sz="950">
                        <a:solidFill>
                          <a:srgbClr val="333333"/>
                        </a:solidFill>
                      </a:endParaRPr>
                    </a:p>
                    <a:p>
                      <a:pPr marL="0" lvl="0" indent="0" algn="l" rtl="0">
                        <a:lnSpc>
                          <a:spcPct val="115000"/>
                        </a:lnSpc>
                        <a:spcBef>
                          <a:spcPts val="0"/>
                        </a:spcBef>
                        <a:spcAft>
                          <a:spcPts val="0"/>
                        </a:spcAft>
                        <a:buNone/>
                      </a:pPr>
                      <a:r>
                        <a:rPr lang="en" sz="950" b="1">
                          <a:solidFill>
                            <a:srgbClr val="333333"/>
                          </a:solidFill>
                        </a:rPr>
                        <a:t>epochs </a:t>
                      </a:r>
                      <a:r>
                        <a:rPr lang="en" sz="950">
                          <a:solidFill>
                            <a:srgbClr val="333333"/>
                          </a:solidFill>
                        </a:rPr>
                        <a:t>= 150</a:t>
                      </a:r>
                      <a:endParaRPr sz="950">
                        <a:solidFill>
                          <a:srgbClr val="333333"/>
                        </a:solidFill>
                      </a:endParaRPr>
                    </a:p>
                  </a:txBody>
                  <a:tcPr marL="91425" marR="91425" marT="91425" marB="91425"/>
                </a:tc>
                <a:extLst>
                  <a:ext uri="{0D108BD9-81ED-4DB2-BD59-A6C34878D82A}">
                    <a16:rowId xmlns:a16="http://schemas.microsoft.com/office/drawing/2014/main" val="10001"/>
                  </a:ext>
                </a:extLst>
              </a:tr>
              <a:tr h="558300">
                <a:tc>
                  <a:txBody>
                    <a:bodyPr/>
                    <a:lstStyle/>
                    <a:p>
                      <a:pPr marL="0" lvl="0" indent="0" algn="l" rtl="0">
                        <a:spcBef>
                          <a:spcPts val="0"/>
                        </a:spcBef>
                        <a:spcAft>
                          <a:spcPts val="0"/>
                        </a:spcAft>
                        <a:buNone/>
                      </a:pPr>
                      <a:r>
                        <a:rPr lang="en" sz="1200"/>
                        <a:t>2. Find optimal learning rate and dropout rate</a:t>
                      </a:r>
                      <a:endParaRPr sz="1200"/>
                    </a:p>
                  </a:txBody>
                  <a:tcPr marL="91425" marR="91425" marT="91425" marB="91425"/>
                </a:tc>
                <a:tc>
                  <a:txBody>
                    <a:bodyPr/>
                    <a:lstStyle/>
                    <a:p>
                      <a:pPr marL="0" lvl="0" indent="0" algn="l" rtl="0">
                        <a:spcBef>
                          <a:spcPts val="0"/>
                        </a:spcBef>
                        <a:spcAft>
                          <a:spcPts val="0"/>
                        </a:spcAft>
                        <a:buNone/>
                      </a:pPr>
                      <a:r>
                        <a:rPr lang="en" sz="900" b="1"/>
                        <a:t>learning_rate</a:t>
                      </a:r>
                      <a:r>
                        <a:rPr lang="en" sz="900"/>
                        <a:t>: the step size at each iteration while moving toward a minimum of a loss function</a:t>
                      </a:r>
                      <a:endParaRPr sz="900"/>
                    </a:p>
                    <a:p>
                      <a:pPr marL="0" lvl="0" indent="0" algn="l" rtl="0">
                        <a:spcBef>
                          <a:spcPts val="0"/>
                        </a:spcBef>
                        <a:spcAft>
                          <a:spcPts val="0"/>
                        </a:spcAft>
                        <a:buNone/>
                      </a:pPr>
                      <a:r>
                        <a:rPr lang="en" sz="900" b="1"/>
                        <a:t>dropout_rate</a:t>
                      </a:r>
                      <a:r>
                        <a:rPr lang="en" sz="900"/>
                        <a:t>: used for regularization,It is a fraction of the input units to drop.</a:t>
                      </a:r>
                      <a:endParaRPr sz="900"/>
                    </a:p>
                  </a:txBody>
                  <a:tcPr marL="91425" marR="91425" marT="91425" marB="91425"/>
                </a:tc>
                <a:tc>
                  <a:txBody>
                    <a:bodyPr/>
                    <a:lstStyle/>
                    <a:p>
                      <a:pPr marL="0" marR="0" lvl="0" indent="0" algn="l" rtl="0">
                        <a:lnSpc>
                          <a:spcPct val="100000"/>
                        </a:lnSpc>
                        <a:spcBef>
                          <a:spcPts val="0"/>
                        </a:spcBef>
                        <a:spcAft>
                          <a:spcPts val="0"/>
                        </a:spcAft>
                        <a:buNone/>
                      </a:pPr>
                      <a:r>
                        <a:rPr lang="en" sz="950">
                          <a:solidFill>
                            <a:srgbClr val="333333"/>
                          </a:solidFill>
                        </a:rPr>
                        <a:t>learn_rate = [0.001, 0.01, 0.1]</a:t>
                      </a:r>
                      <a:endParaRPr sz="950">
                        <a:solidFill>
                          <a:srgbClr val="333333"/>
                        </a:solidFill>
                      </a:endParaRPr>
                    </a:p>
                    <a:p>
                      <a:pPr marL="0" marR="0" lvl="0" indent="0" algn="l" rtl="0">
                        <a:lnSpc>
                          <a:spcPct val="100000"/>
                        </a:lnSpc>
                        <a:spcBef>
                          <a:spcPts val="0"/>
                        </a:spcBef>
                        <a:spcAft>
                          <a:spcPts val="0"/>
                        </a:spcAft>
                        <a:buNone/>
                      </a:pPr>
                      <a:r>
                        <a:rPr lang="en" sz="950">
                          <a:solidFill>
                            <a:srgbClr val="333333"/>
                          </a:solidFill>
                        </a:rPr>
                        <a:t>dropout_rate = [0.0, 0.1, 0.2]</a:t>
                      </a:r>
                      <a:endParaRPr sz="1300"/>
                    </a:p>
                  </a:txBody>
                  <a:tcPr marL="91425" marR="91425" marT="91425" marB="91425"/>
                </a:tc>
                <a:tc>
                  <a:txBody>
                    <a:bodyPr/>
                    <a:lstStyle/>
                    <a:p>
                      <a:pPr marL="0" lvl="0" indent="0" algn="l" rtl="0">
                        <a:spcBef>
                          <a:spcPts val="0"/>
                        </a:spcBef>
                        <a:spcAft>
                          <a:spcPts val="0"/>
                        </a:spcAft>
                        <a:buNone/>
                      </a:pPr>
                      <a:r>
                        <a:rPr lang="en" sz="950" b="1">
                          <a:solidFill>
                            <a:srgbClr val="333333"/>
                          </a:solidFill>
                        </a:rPr>
                        <a:t>learn_rate = </a:t>
                      </a:r>
                      <a:r>
                        <a:rPr lang="en" sz="950">
                          <a:solidFill>
                            <a:srgbClr val="333333"/>
                          </a:solidFill>
                        </a:rPr>
                        <a:t>0.01</a:t>
                      </a:r>
                      <a:endParaRPr sz="950">
                        <a:solidFill>
                          <a:srgbClr val="333333"/>
                        </a:solidFill>
                      </a:endParaRPr>
                    </a:p>
                    <a:p>
                      <a:pPr marL="0" lvl="0" indent="0" algn="l" rtl="0">
                        <a:lnSpc>
                          <a:spcPct val="115000"/>
                        </a:lnSpc>
                        <a:spcBef>
                          <a:spcPts val="0"/>
                        </a:spcBef>
                        <a:spcAft>
                          <a:spcPts val="0"/>
                        </a:spcAft>
                        <a:buNone/>
                      </a:pPr>
                      <a:r>
                        <a:rPr lang="en" sz="950" b="1">
                          <a:solidFill>
                            <a:srgbClr val="333333"/>
                          </a:solidFill>
                        </a:rPr>
                        <a:t>dropout_rate = </a:t>
                      </a:r>
                      <a:r>
                        <a:rPr lang="en" sz="950">
                          <a:solidFill>
                            <a:srgbClr val="333333"/>
                          </a:solidFill>
                        </a:rPr>
                        <a:t>0.1</a:t>
                      </a:r>
                      <a:endParaRPr sz="950">
                        <a:solidFill>
                          <a:srgbClr val="333333"/>
                        </a:solidFill>
                      </a:endParaRPr>
                    </a:p>
                  </a:txBody>
                  <a:tcPr marL="91425" marR="91425" marT="91425" marB="91425"/>
                </a:tc>
                <a:extLst>
                  <a:ext uri="{0D108BD9-81ED-4DB2-BD59-A6C34878D82A}">
                    <a16:rowId xmlns:a16="http://schemas.microsoft.com/office/drawing/2014/main" val="10002"/>
                  </a:ext>
                </a:extLst>
              </a:tr>
              <a:tr h="980275">
                <a:tc>
                  <a:txBody>
                    <a:bodyPr/>
                    <a:lstStyle/>
                    <a:p>
                      <a:pPr marL="0" lvl="0" indent="0" algn="l" rtl="0">
                        <a:spcBef>
                          <a:spcPts val="0"/>
                        </a:spcBef>
                        <a:spcAft>
                          <a:spcPts val="0"/>
                        </a:spcAft>
                        <a:buNone/>
                      </a:pPr>
                      <a:r>
                        <a:rPr lang="en" sz="1200"/>
                        <a:t>3.Find Optimal kernel initialization and activation functions</a:t>
                      </a:r>
                      <a:endParaRPr sz="1200"/>
                    </a:p>
                  </a:txBody>
                  <a:tcPr marL="91425" marR="91425" marT="91425" marB="91425"/>
                </a:tc>
                <a:tc>
                  <a:txBody>
                    <a:bodyPr/>
                    <a:lstStyle/>
                    <a:p>
                      <a:pPr marL="0" lvl="0" indent="0" algn="l" rtl="0">
                        <a:spcBef>
                          <a:spcPts val="0"/>
                        </a:spcBef>
                        <a:spcAft>
                          <a:spcPts val="0"/>
                        </a:spcAft>
                        <a:buNone/>
                      </a:pPr>
                      <a:r>
                        <a:rPr lang="en" sz="900" b="1"/>
                        <a:t>Activation: </a:t>
                      </a:r>
                      <a:r>
                        <a:rPr lang="en" sz="900"/>
                        <a:t>functions help generate output values within an acceptable range</a:t>
                      </a:r>
                      <a:endParaRPr sz="900"/>
                    </a:p>
                    <a:p>
                      <a:pPr marL="0" lvl="0" indent="0" algn="l" rtl="0">
                        <a:spcBef>
                          <a:spcPts val="0"/>
                        </a:spcBef>
                        <a:spcAft>
                          <a:spcPts val="0"/>
                        </a:spcAft>
                        <a:buNone/>
                      </a:pPr>
                      <a:r>
                        <a:rPr lang="en" sz="900" b="1"/>
                        <a:t>Init: </a:t>
                      </a:r>
                      <a:r>
                        <a:rPr lang="en" sz="900"/>
                        <a:t>define the way to set the initial random weights of Keras layers</a:t>
                      </a:r>
                      <a:endParaRPr sz="900"/>
                    </a:p>
                  </a:txBody>
                  <a:tcPr marL="91425" marR="91425" marT="91425" marB="91425"/>
                </a:tc>
                <a:tc>
                  <a:txBody>
                    <a:bodyPr/>
                    <a:lstStyle/>
                    <a:p>
                      <a:pPr marL="0" marR="0" lvl="0" indent="0" algn="l" rtl="0">
                        <a:lnSpc>
                          <a:spcPct val="100000"/>
                        </a:lnSpc>
                        <a:spcBef>
                          <a:spcPts val="0"/>
                        </a:spcBef>
                        <a:spcAft>
                          <a:spcPts val="0"/>
                        </a:spcAft>
                        <a:buNone/>
                      </a:pPr>
                      <a:r>
                        <a:rPr lang="en" sz="950">
                          <a:solidFill>
                            <a:srgbClr val="333333"/>
                          </a:solidFill>
                        </a:rPr>
                        <a:t>activation = ['softmax', 'relu', 'tanh', 'linear']</a:t>
                      </a:r>
                      <a:endParaRPr sz="950">
                        <a:solidFill>
                          <a:srgbClr val="333333"/>
                        </a:solidFill>
                      </a:endParaRPr>
                    </a:p>
                    <a:p>
                      <a:pPr marL="0" marR="0" lvl="0" indent="0" algn="l" rtl="0">
                        <a:lnSpc>
                          <a:spcPct val="100000"/>
                        </a:lnSpc>
                        <a:spcBef>
                          <a:spcPts val="0"/>
                        </a:spcBef>
                        <a:spcAft>
                          <a:spcPts val="0"/>
                        </a:spcAft>
                        <a:buNone/>
                      </a:pPr>
                      <a:r>
                        <a:rPr lang="en" sz="950">
                          <a:solidFill>
                            <a:srgbClr val="333333"/>
                          </a:solidFill>
                        </a:rPr>
                        <a:t>init = ['uniform', 'normal', 'zero']</a:t>
                      </a:r>
                      <a:endParaRPr sz="950">
                        <a:solidFill>
                          <a:srgbClr val="333333"/>
                        </a:solidFill>
                        <a:highlight>
                          <a:srgbClr val="F7F7F7"/>
                        </a:highlight>
                      </a:endParaRPr>
                    </a:p>
                    <a:p>
                      <a:pPr marL="0" lvl="0" indent="0" algn="l" rtl="0">
                        <a:spcBef>
                          <a:spcPts val="0"/>
                        </a:spcBef>
                        <a:spcAft>
                          <a:spcPts val="0"/>
                        </a:spcAft>
                        <a:buNone/>
                      </a:pPr>
                      <a:endParaRPr sz="1300"/>
                    </a:p>
                  </a:txBody>
                  <a:tcPr marL="91425" marR="91425" marT="91425" marB="91425"/>
                </a:tc>
                <a:tc>
                  <a:txBody>
                    <a:bodyPr/>
                    <a:lstStyle/>
                    <a:p>
                      <a:pPr marL="0" lvl="0" indent="0" algn="l" rtl="0">
                        <a:spcBef>
                          <a:spcPts val="0"/>
                        </a:spcBef>
                        <a:spcAft>
                          <a:spcPts val="0"/>
                        </a:spcAft>
                        <a:buNone/>
                      </a:pPr>
                      <a:r>
                        <a:rPr lang="en" sz="950" b="1">
                          <a:solidFill>
                            <a:srgbClr val="333333"/>
                          </a:solidFill>
                        </a:rPr>
                        <a:t>activation= </a:t>
                      </a:r>
                      <a:r>
                        <a:rPr lang="en" sz="950">
                          <a:solidFill>
                            <a:srgbClr val="333333"/>
                          </a:solidFill>
                        </a:rPr>
                        <a:t>‘tanh’</a:t>
                      </a:r>
                      <a:endParaRPr sz="950">
                        <a:solidFill>
                          <a:srgbClr val="333333"/>
                        </a:solidFill>
                      </a:endParaRPr>
                    </a:p>
                    <a:p>
                      <a:pPr marL="0" lvl="0" indent="0" algn="l" rtl="0">
                        <a:spcBef>
                          <a:spcPts val="0"/>
                        </a:spcBef>
                        <a:spcAft>
                          <a:spcPts val="0"/>
                        </a:spcAft>
                        <a:buNone/>
                      </a:pPr>
                      <a:r>
                        <a:rPr lang="en" sz="950" b="1">
                          <a:solidFill>
                            <a:srgbClr val="333333"/>
                          </a:solidFill>
                        </a:rPr>
                        <a:t>init </a:t>
                      </a:r>
                      <a:r>
                        <a:rPr lang="en" sz="950">
                          <a:solidFill>
                            <a:srgbClr val="333333"/>
                          </a:solidFill>
                        </a:rPr>
                        <a:t>= ‘'uniform'</a:t>
                      </a:r>
                      <a:endParaRPr sz="950">
                        <a:solidFill>
                          <a:srgbClr val="333333"/>
                        </a:solidFill>
                      </a:endParaRPr>
                    </a:p>
                  </a:txBody>
                  <a:tcPr marL="91425" marR="91425" marT="91425" marB="91425"/>
                </a:tc>
                <a:extLst>
                  <a:ext uri="{0D108BD9-81ED-4DB2-BD59-A6C34878D82A}">
                    <a16:rowId xmlns:a16="http://schemas.microsoft.com/office/drawing/2014/main" val="10003"/>
                  </a:ext>
                </a:extLst>
              </a:tr>
              <a:tr h="737875">
                <a:tc>
                  <a:txBody>
                    <a:bodyPr/>
                    <a:lstStyle/>
                    <a:p>
                      <a:pPr marL="0" lvl="0" indent="0" algn="l" rtl="0">
                        <a:spcBef>
                          <a:spcPts val="0"/>
                        </a:spcBef>
                        <a:spcAft>
                          <a:spcPts val="0"/>
                        </a:spcAft>
                        <a:buNone/>
                      </a:pPr>
                      <a:r>
                        <a:rPr lang="en" sz="1200"/>
                        <a:t>4.Find the optimal number of neurons in each hidden layer</a:t>
                      </a:r>
                      <a:endParaRPr sz="1200"/>
                    </a:p>
                  </a:txBody>
                  <a:tcPr marL="91425" marR="91425" marT="91425" marB="91425"/>
                </a:tc>
                <a:tc>
                  <a:txBody>
                    <a:bodyPr/>
                    <a:lstStyle/>
                    <a:p>
                      <a:pPr marL="0" lvl="0" indent="0" algn="l" rtl="0">
                        <a:spcBef>
                          <a:spcPts val="0"/>
                        </a:spcBef>
                        <a:spcAft>
                          <a:spcPts val="0"/>
                        </a:spcAft>
                        <a:buNone/>
                      </a:pPr>
                      <a:r>
                        <a:rPr lang="en" sz="900" b="1"/>
                        <a:t>Neurons</a:t>
                      </a:r>
                      <a:r>
                        <a:rPr lang="en" sz="900"/>
                        <a:t>: intermediate hidden layer of DNN, The connections between nodes of adjacent layers have “weights” associated with them. </a:t>
                      </a:r>
                      <a:endParaRPr sz="1200"/>
                    </a:p>
                  </a:txBody>
                  <a:tcPr marL="91425" marR="91425" marT="91425" marB="91425"/>
                </a:tc>
                <a:tc>
                  <a:txBody>
                    <a:bodyPr/>
                    <a:lstStyle/>
                    <a:p>
                      <a:pPr marL="0" marR="0" lvl="0" indent="0" algn="l" rtl="0">
                        <a:lnSpc>
                          <a:spcPct val="100000"/>
                        </a:lnSpc>
                        <a:spcBef>
                          <a:spcPts val="0"/>
                        </a:spcBef>
                        <a:spcAft>
                          <a:spcPts val="0"/>
                        </a:spcAft>
                        <a:buNone/>
                      </a:pPr>
                      <a:r>
                        <a:rPr lang="en" sz="950">
                          <a:solidFill>
                            <a:srgbClr val="333333"/>
                          </a:solidFill>
                        </a:rPr>
                        <a:t>neuron1 = [4,8,16,32,64,72]</a:t>
                      </a:r>
                      <a:endParaRPr sz="950">
                        <a:solidFill>
                          <a:srgbClr val="333333"/>
                        </a:solidFill>
                      </a:endParaRPr>
                    </a:p>
                    <a:p>
                      <a:pPr marL="0" marR="0" lvl="0" indent="0" algn="l" rtl="0">
                        <a:lnSpc>
                          <a:spcPct val="100000"/>
                        </a:lnSpc>
                        <a:spcBef>
                          <a:spcPts val="0"/>
                        </a:spcBef>
                        <a:spcAft>
                          <a:spcPts val="0"/>
                        </a:spcAft>
                        <a:buNone/>
                      </a:pPr>
                      <a:r>
                        <a:rPr lang="en" sz="950">
                          <a:solidFill>
                            <a:srgbClr val="333333"/>
                          </a:solidFill>
                        </a:rPr>
                        <a:t>neuron2 = [2,4,8,16,32,64]</a:t>
                      </a:r>
                      <a:endParaRPr sz="950">
                        <a:solidFill>
                          <a:srgbClr val="333333"/>
                        </a:solidFill>
                        <a:highlight>
                          <a:srgbClr val="F7F7F7"/>
                        </a:highlight>
                      </a:endParaRPr>
                    </a:p>
                    <a:p>
                      <a:pPr marL="0" lvl="0" indent="0" algn="l" rtl="0">
                        <a:spcBef>
                          <a:spcPts val="0"/>
                        </a:spcBef>
                        <a:spcAft>
                          <a:spcPts val="0"/>
                        </a:spcAft>
                        <a:buNone/>
                      </a:pPr>
                      <a:endParaRPr sz="1300"/>
                    </a:p>
                  </a:txBody>
                  <a:tcPr marL="91425" marR="91425" marT="91425" marB="91425"/>
                </a:tc>
                <a:tc>
                  <a:txBody>
                    <a:bodyPr/>
                    <a:lstStyle/>
                    <a:p>
                      <a:pPr marL="0" lvl="0" indent="0" algn="l" rtl="0">
                        <a:spcBef>
                          <a:spcPts val="0"/>
                        </a:spcBef>
                        <a:spcAft>
                          <a:spcPts val="0"/>
                        </a:spcAft>
                        <a:buNone/>
                      </a:pPr>
                      <a:r>
                        <a:rPr lang="en" sz="950" b="1">
                          <a:solidFill>
                            <a:srgbClr val="333333"/>
                          </a:solidFill>
                        </a:rPr>
                        <a:t>neuron1 </a:t>
                      </a:r>
                      <a:r>
                        <a:rPr lang="en" sz="950">
                          <a:solidFill>
                            <a:srgbClr val="333333"/>
                          </a:solidFill>
                        </a:rPr>
                        <a:t>=72</a:t>
                      </a:r>
                      <a:endParaRPr sz="950">
                        <a:solidFill>
                          <a:srgbClr val="333333"/>
                        </a:solidFill>
                      </a:endParaRPr>
                    </a:p>
                    <a:p>
                      <a:pPr marL="0" lvl="0" indent="0" algn="l" rtl="0">
                        <a:spcBef>
                          <a:spcPts val="0"/>
                        </a:spcBef>
                        <a:spcAft>
                          <a:spcPts val="0"/>
                        </a:spcAft>
                        <a:buNone/>
                      </a:pPr>
                      <a:r>
                        <a:rPr lang="en" sz="950" b="1">
                          <a:solidFill>
                            <a:srgbClr val="333333"/>
                          </a:solidFill>
                        </a:rPr>
                        <a:t>neuron2 </a:t>
                      </a:r>
                      <a:r>
                        <a:rPr lang="en" sz="950">
                          <a:solidFill>
                            <a:srgbClr val="333333"/>
                          </a:solidFill>
                        </a:rPr>
                        <a:t>=64</a:t>
                      </a:r>
                      <a:endParaRPr sz="950">
                        <a:solidFill>
                          <a:srgbClr val="333333"/>
                        </a:solidFill>
                      </a:endParaRPr>
                    </a:p>
                  </a:txBody>
                  <a:tcPr marL="91425" marR="91425" marT="91425" marB="91425"/>
                </a:tc>
                <a:extLst>
                  <a:ext uri="{0D108BD9-81ED-4DB2-BD59-A6C34878D82A}">
                    <a16:rowId xmlns:a16="http://schemas.microsoft.com/office/drawing/2014/main" val="10004"/>
                  </a:ext>
                </a:extLst>
              </a:tr>
              <a:tr h="529950">
                <a:tc>
                  <a:txBody>
                    <a:bodyPr/>
                    <a:lstStyle/>
                    <a:p>
                      <a:pPr marL="0" lvl="0" indent="0" algn="l" rtl="0">
                        <a:spcBef>
                          <a:spcPts val="0"/>
                        </a:spcBef>
                        <a:spcAft>
                          <a:spcPts val="0"/>
                        </a:spcAft>
                        <a:buNone/>
                      </a:pPr>
                      <a:r>
                        <a:rPr lang="en" sz="1200"/>
                        <a:t>5.Train the best model with more epochs</a:t>
                      </a:r>
                      <a:endParaRPr sz="1200"/>
                    </a:p>
                  </a:txBody>
                  <a:tcPr marL="91425" marR="91425" marT="91425" marB="91425"/>
                </a:tc>
                <a:tc>
                  <a:txBody>
                    <a:bodyPr/>
                    <a:lstStyle/>
                    <a:p>
                      <a:pPr marL="0" lvl="0" indent="0" algn="l" rtl="0">
                        <a:spcBef>
                          <a:spcPts val="0"/>
                        </a:spcBef>
                        <a:spcAft>
                          <a:spcPts val="0"/>
                        </a:spcAft>
                        <a:buNone/>
                      </a:pPr>
                      <a:r>
                        <a:rPr lang="en" sz="900" b="1"/>
                        <a:t>Optimized model</a:t>
                      </a:r>
                      <a:endParaRPr sz="1200" b="1"/>
                    </a:p>
                  </a:txBody>
                  <a:tcPr marL="91425" marR="91425" marT="91425" marB="91425"/>
                </a:tc>
                <a:tc>
                  <a:txBody>
                    <a:bodyPr/>
                    <a:lstStyle/>
                    <a:p>
                      <a:pPr marL="0" lvl="0" indent="0" algn="l" rtl="0">
                        <a:lnSpc>
                          <a:spcPct val="115000"/>
                        </a:lnSpc>
                        <a:spcBef>
                          <a:spcPts val="0"/>
                        </a:spcBef>
                        <a:spcAft>
                          <a:spcPts val="0"/>
                        </a:spcAft>
                        <a:buNone/>
                      </a:pPr>
                      <a:r>
                        <a:rPr lang="en" sz="950" b="1">
                          <a:solidFill>
                            <a:srgbClr val="333333"/>
                          </a:solidFill>
                        </a:rPr>
                        <a:t>epochs </a:t>
                      </a:r>
                      <a:r>
                        <a:rPr lang="en" sz="950">
                          <a:solidFill>
                            <a:srgbClr val="333333"/>
                          </a:solidFill>
                        </a:rPr>
                        <a:t>= 3000</a:t>
                      </a:r>
                      <a:endParaRPr sz="950">
                        <a:solidFill>
                          <a:srgbClr val="333333"/>
                        </a:solidFill>
                      </a:endParaRPr>
                    </a:p>
                    <a:p>
                      <a:pPr marL="0" lvl="0" indent="0" algn="l" rtl="0">
                        <a:lnSpc>
                          <a:spcPct val="115000"/>
                        </a:lnSpc>
                        <a:spcBef>
                          <a:spcPts val="0"/>
                        </a:spcBef>
                        <a:spcAft>
                          <a:spcPts val="0"/>
                        </a:spcAft>
                        <a:buNone/>
                      </a:pPr>
                      <a:r>
                        <a:rPr lang="en" sz="950">
                          <a:solidFill>
                            <a:srgbClr val="333333"/>
                          </a:solidFill>
                        </a:rPr>
                        <a:t>(training took 5 mins)</a:t>
                      </a:r>
                      <a:endParaRPr sz="950">
                        <a:solidFill>
                          <a:srgbClr val="333333"/>
                        </a:solidFill>
                      </a:endParaRPr>
                    </a:p>
                  </a:txBody>
                  <a:tcPr marL="91425" marR="91425" marT="91425" marB="91425"/>
                </a:tc>
                <a:tc>
                  <a:txBody>
                    <a:bodyPr/>
                    <a:lstStyle/>
                    <a:p>
                      <a:pPr marL="0" lvl="0" indent="0" algn="l" rtl="0">
                        <a:spcBef>
                          <a:spcPts val="0"/>
                        </a:spcBef>
                        <a:spcAft>
                          <a:spcPts val="0"/>
                        </a:spcAft>
                        <a:buNone/>
                      </a:pPr>
                      <a:r>
                        <a:rPr lang="en" sz="950" b="1">
                          <a:solidFill>
                            <a:srgbClr val="333333"/>
                          </a:solidFill>
                        </a:rPr>
                        <a:t>Improvement </a:t>
                      </a:r>
                      <a:r>
                        <a:rPr lang="en" sz="950">
                          <a:solidFill>
                            <a:srgbClr val="333333"/>
                          </a:solidFill>
                        </a:rPr>
                        <a:t>in accuracy after tuning, it went up from 0.60 to 0.82</a:t>
                      </a:r>
                      <a:endParaRPr sz="1300"/>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304"/>
        <p:cNvGrpSpPr/>
        <p:nvPr/>
      </p:nvGrpSpPr>
      <p:grpSpPr>
        <a:xfrm>
          <a:off x="0" y="0"/>
          <a:ext cx="0" cy="0"/>
          <a:chOff x="0" y="0"/>
          <a:chExt cx="0" cy="0"/>
        </a:xfrm>
      </p:grpSpPr>
      <p:sp>
        <p:nvSpPr>
          <p:cNvPr id="305" name="Google Shape;305;p41"/>
          <p:cNvSpPr txBox="1">
            <a:spLocks noGrp="1"/>
          </p:cNvSpPr>
          <p:nvPr>
            <p:ph type="title"/>
          </p:nvPr>
        </p:nvSpPr>
        <p:spPr>
          <a:xfrm>
            <a:off x="1253875" y="171200"/>
            <a:ext cx="78159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500" b="1">
                <a:solidFill>
                  <a:srgbClr val="000000"/>
                </a:solidFill>
              </a:rPr>
              <a:t>Notebook example</a:t>
            </a:r>
            <a:endParaRPr sz="3200" b="1">
              <a:solidFill>
                <a:srgbClr val="000000"/>
              </a:solidFill>
            </a:endParaRPr>
          </a:p>
        </p:txBody>
      </p:sp>
      <p:pic>
        <p:nvPicPr>
          <p:cNvPr id="306" name="Google Shape;306;p41"/>
          <p:cNvPicPr preferRelativeResize="0"/>
          <p:nvPr/>
        </p:nvPicPr>
        <p:blipFill>
          <a:blip r:embed="rId3">
            <a:alphaModFix/>
          </a:blip>
          <a:stretch>
            <a:fillRect/>
          </a:stretch>
        </p:blipFill>
        <p:spPr>
          <a:xfrm>
            <a:off x="1154500" y="813475"/>
            <a:ext cx="6771673" cy="3862426"/>
          </a:xfrm>
          <a:prstGeom prst="rect">
            <a:avLst/>
          </a:prstGeom>
          <a:noFill/>
          <a:ln>
            <a:noFill/>
          </a:ln>
        </p:spPr>
      </p:pic>
      <p:sp>
        <p:nvSpPr>
          <p:cNvPr id="307" name="Google Shape;307;p41"/>
          <p:cNvSpPr/>
          <p:nvPr/>
        </p:nvSpPr>
        <p:spPr>
          <a:xfrm>
            <a:off x="1860875" y="1123350"/>
            <a:ext cx="1091400" cy="1236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1"/>
          <p:cNvSpPr/>
          <p:nvPr/>
        </p:nvSpPr>
        <p:spPr>
          <a:xfrm>
            <a:off x="3328500" y="2571750"/>
            <a:ext cx="1091400" cy="123600"/>
          </a:xfrm>
          <a:prstGeom prst="rect">
            <a:avLst/>
          </a:prstGeom>
          <a:no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p:nvPr/>
        </p:nvSpPr>
        <p:spPr>
          <a:xfrm>
            <a:off x="1660725" y="2571750"/>
            <a:ext cx="324000" cy="123600"/>
          </a:xfrm>
          <a:prstGeom prst="rect">
            <a:avLst/>
          </a:prstGeom>
          <a:no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1"/>
          <p:cNvSpPr/>
          <p:nvPr/>
        </p:nvSpPr>
        <p:spPr>
          <a:xfrm>
            <a:off x="4324200" y="3522675"/>
            <a:ext cx="247800" cy="123600"/>
          </a:xfrm>
          <a:prstGeom prst="rect">
            <a:avLst/>
          </a:prstGeom>
          <a:noFill/>
          <a:ln w="9525"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1"/>
          <p:cNvSpPr/>
          <p:nvPr/>
        </p:nvSpPr>
        <p:spPr>
          <a:xfrm>
            <a:off x="1660725" y="3522675"/>
            <a:ext cx="1357200" cy="1236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1"/>
          <p:cNvSpPr/>
          <p:nvPr/>
        </p:nvSpPr>
        <p:spPr>
          <a:xfrm>
            <a:off x="3893400" y="4050875"/>
            <a:ext cx="1357200" cy="123600"/>
          </a:xfrm>
          <a:prstGeom prst="rect">
            <a:avLst/>
          </a:prstGeom>
          <a:no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316"/>
        <p:cNvGrpSpPr/>
        <p:nvPr/>
      </p:nvGrpSpPr>
      <p:grpSpPr>
        <a:xfrm>
          <a:off x="0" y="0"/>
          <a:ext cx="0" cy="0"/>
          <a:chOff x="0" y="0"/>
          <a:chExt cx="0" cy="0"/>
        </a:xfrm>
      </p:grpSpPr>
      <p:sp>
        <p:nvSpPr>
          <p:cNvPr id="317" name="Google Shape;317;p42"/>
          <p:cNvSpPr txBox="1">
            <a:spLocks noGrp="1"/>
          </p:cNvSpPr>
          <p:nvPr>
            <p:ph type="title"/>
          </p:nvPr>
        </p:nvSpPr>
        <p:spPr>
          <a:xfrm>
            <a:off x="1253875" y="171200"/>
            <a:ext cx="74685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500" b="1">
                <a:solidFill>
                  <a:srgbClr val="000000"/>
                </a:solidFill>
              </a:rPr>
              <a:t>Optimized Deep Learning model structure</a:t>
            </a:r>
            <a:endParaRPr sz="3200" b="1">
              <a:solidFill>
                <a:srgbClr val="000000"/>
              </a:solidFill>
            </a:endParaRPr>
          </a:p>
        </p:txBody>
      </p:sp>
      <p:pic>
        <p:nvPicPr>
          <p:cNvPr id="318" name="Google Shape;318;p42"/>
          <p:cNvPicPr preferRelativeResize="0"/>
          <p:nvPr/>
        </p:nvPicPr>
        <p:blipFill>
          <a:blip r:embed="rId3">
            <a:alphaModFix/>
          </a:blip>
          <a:stretch>
            <a:fillRect/>
          </a:stretch>
        </p:blipFill>
        <p:spPr>
          <a:xfrm>
            <a:off x="-693300" y="511650"/>
            <a:ext cx="9948398" cy="4936650"/>
          </a:xfrm>
          <a:prstGeom prst="rect">
            <a:avLst/>
          </a:prstGeom>
          <a:noFill/>
          <a:ln>
            <a:noFill/>
          </a:ln>
        </p:spPr>
      </p:pic>
      <p:sp>
        <p:nvSpPr>
          <p:cNvPr id="319" name="Google Shape;319;p42"/>
          <p:cNvSpPr txBox="1"/>
          <p:nvPr/>
        </p:nvSpPr>
        <p:spPr>
          <a:xfrm>
            <a:off x="1253875" y="947300"/>
            <a:ext cx="7104300" cy="66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Lato"/>
                <a:ea typeface="Lato"/>
                <a:cs typeface="Lato"/>
                <a:sym typeface="Lato"/>
              </a:rPr>
              <a:t>Input layer</a:t>
            </a:r>
            <a:r>
              <a:rPr lang="en" sz="1200">
                <a:latin typeface="Lato"/>
                <a:ea typeface="Lato"/>
                <a:cs typeface="Lato"/>
                <a:sym typeface="Lato"/>
              </a:rPr>
              <a:t>: 33(features) +  </a:t>
            </a:r>
            <a:r>
              <a:rPr lang="en" sz="1200" b="1">
                <a:latin typeface="Lato"/>
                <a:ea typeface="Lato"/>
                <a:cs typeface="Lato"/>
                <a:sym typeface="Lato"/>
              </a:rPr>
              <a:t>Hidden layer1</a:t>
            </a:r>
            <a:r>
              <a:rPr lang="en" sz="1200">
                <a:latin typeface="Lato"/>
                <a:ea typeface="Lato"/>
                <a:cs typeface="Lato"/>
                <a:sym typeface="Lato"/>
              </a:rPr>
              <a:t>: 72(neurons) +</a:t>
            </a:r>
            <a:r>
              <a:rPr lang="en" sz="1200" b="1">
                <a:latin typeface="Lato"/>
                <a:ea typeface="Lato"/>
                <a:cs typeface="Lato"/>
                <a:sym typeface="Lato"/>
              </a:rPr>
              <a:t>Hidden layer2</a:t>
            </a:r>
            <a:r>
              <a:rPr lang="en" sz="1200">
                <a:latin typeface="Lato"/>
                <a:ea typeface="Lato"/>
                <a:cs typeface="Lato"/>
                <a:sym typeface="Lato"/>
              </a:rPr>
              <a:t>: 64(neurons) + </a:t>
            </a:r>
            <a:r>
              <a:rPr lang="en" sz="1200" b="1">
                <a:latin typeface="Lato"/>
                <a:ea typeface="Lato"/>
                <a:cs typeface="Lato"/>
                <a:sym typeface="Lato"/>
              </a:rPr>
              <a:t>Ouput layer</a:t>
            </a:r>
            <a:r>
              <a:rPr lang="en" sz="1200">
                <a:latin typeface="Lato"/>
                <a:ea typeface="Lato"/>
                <a:cs typeface="Lato"/>
                <a:sym typeface="Lato"/>
              </a:rPr>
              <a:t>: 1</a:t>
            </a:r>
            <a:endParaRPr sz="12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323"/>
        <p:cNvGrpSpPr/>
        <p:nvPr/>
      </p:nvGrpSpPr>
      <p:grpSpPr>
        <a:xfrm>
          <a:off x="0" y="0"/>
          <a:ext cx="0" cy="0"/>
          <a:chOff x="0" y="0"/>
          <a:chExt cx="0" cy="0"/>
        </a:xfrm>
      </p:grpSpPr>
      <p:sp>
        <p:nvSpPr>
          <p:cNvPr id="324" name="Google Shape;324;p43"/>
          <p:cNvSpPr txBox="1">
            <a:spLocks noGrp="1"/>
          </p:cNvSpPr>
          <p:nvPr>
            <p:ph type="title"/>
          </p:nvPr>
        </p:nvSpPr>
        <p:spPr>
          <a:xfrm>
            <a:off x="1253875" y="171200"/>
            <a:ext cx="74685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000" b="1">
                <a:solidFill>
                  <a:srgbClr val="000000"/>
                </a:solidFill>
              </a:rPr>
              <a:t>Evaluation Results</a:t>
            </a:r>
            <a:endParaRPr sz="3700" b="1">
              <a:solidFill>
                <a:srgbClr val="000000"/>
              </a:solidFill>
            </a:endParaRPr>
          </a:p>
        </p:txBody>
      </p:sp>
      <p:pic>
        <p:nvPicPr>
          <p:cNvPr id="325" name="Google Shape;325;p43"/>
          <p:cNvPicPr preferRelativeResize="0"/>
          <p:nvPr/>
        </p:nvPicPr>
        <p:blipFill>
          <a:blip r:embed="rId3">
            <a:alphaModFix/>
          </a:blip>
          <a:stretch>
            <a:fillRect/>
          </a:stretch>
        </p:blipFill>
        <p:spPr>
          <a:xfrm>
            <a:off x="533400" y="1298900"/>
            <a:ext cx="4038600" cy="2933700"/>
          </a:xfrm>
          <a:prstGeom prst="rect">
            <a:avLst/>
          </a:prstGeom>
          <a:noFill/>
          <a:ln>
            <a:noFill/>
          </a:ln>
        </p:spPr>
      </p:pic>
      <p:pic>
        <p:nvPicPr>
          <p:cNvPr id="326" name="Google Shape;326;p43"/>
          <p:cNvPicPr preferRelativeResize="0"/>
          <p:nvPr/>
        </p:nvPicPr>
        <p:blipFill>
          <a:blip r:embed="rId4">
            <a:alphaModFix/>
          </a:blip>
          <a:stretch>
            <a:fillRect/>
          </a:stretch>
        </p:blipFill>
        <p:spPr>
          <a:xfrm>
            <a:off x="4917775" y="1381950"/>
            <a:ext cx="3604626" cy="2850650"/>
          </a:xfrm>
          <a:prstGeom prst="rect">
            <a:avLst/>
          </a:prstGeom>
          <a:noFill/>
          <a:ln>
            <a:noFill/>
          </a:ln>
        </p:spPr>
      </p:pic>
      <p:sp>
        <p:nvSpPr>
          <p:cNvPr id="327" name="Google Shape;327;p43"/>
          <p:cNvSpPr txBox="1"/>
          <p:nvPr/>
        </p:nvSpPr>
        <p:spPr>
          <a:xfrm>
            <a:off x="693350" y="4321175"/>
            <a:ext cx="7989300" cy="548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Accuracy = 0.8246    &amp;     Avg f1-score = 0.820				  	AUC = 0.827</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331"/>
        <p:cNvGrpSpPr/>
        <p:nvPr/>
      </p:nvGrpSpPr>
      <p:grpSpPr>
        <a:xfrm>
          <a:off x="0" y="0"/>
          <a:ext cx="0" cy="0"/>
          <a:chOff x="0" y="0"/>
          <a:chExt cx="0" cy="0"/>
        </a:xfrm>
      </p:grpSpPr>
      <p:sp>
        <p:nvSpPr>
          <p:cNvPr id="332" name="Google Shape;332;p44"/>
          <p:cNvSpPr txBox="1">
            <a:spLocks noGrp="1"/>
          </p:cNvSpPr>
          <p:nvPr>
            <p:ph type="title"/>
          </p:nvPr>
        </p:nvSpPr>
        <p:spPr>
          <a:xfrm>
            <a:off x="1253875" y="171200"/>
            <a:ext cx="7468500" cy="975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3000" b="1">
                <a:solidFill>
                  <a:srgbClr val="000000"/>
                </a:solidFill>
              </a:rPr>
              <a:t>Conclusion</a:t>
            </a:r>
            <a:endParaRPr sz="3700" b="1">
              <a:solidFill>
                <a:srgbClr val="000000"/>
              </a:solidFill>
            </a:endParaRPr>
          </a:p>
        </p:txBody>
      </p:sp>
      <p:sp>
        <p:nvSpPr>
          <p:cNvPr id="333" name="Google Shape;333;p44"/>
          <p:cNvSpPr txBox="1"/>
          <p:nvPr/>
        </p:nvSpPr>
        <p:spPr>
          <a:xfrm>
            <a:off x="1197800" y="1056875"/>
            <a:ext cx="7524300" cy="385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Few points</a:t>
            </a:r>
            <a:r>
              <a:rPr lang="en">
                <a:latin typeface="Lato"/>
                <a:ea typeface="Lato"/>
                <a:cs typeface="Lato"/>
                <a:sym typeface="Lato"/>
              </a:rPr>
              <a:t>:</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‘Deep Learning’ means using a neural network with several layers of nodes between input and output.</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Networks with 1 hidden layer are not good at learning the weights for networks with more hidden layers.</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Deep Learning algorithm maybe be more accurate in prediction than other machine learning algorithms, when it is properly designed and optimized. </a:t>
            </a: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There are so many types of DeepLearning</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r>
              <a:rPr lang="en" b="1">
                <a:latin typeface="Lato"/>
                <a:ea typeface="Lato"/>
                <a:cs typeface="Lato"/>
                <a:sym typeface="Lato"/>
              </a:rPr>
              <a:t>References</a:t>
            </a:r>
            <a:r>
              <a:rPr lang="en">
                <a:latin typeface="Lato"/>
                <a:ea typeface="Lato"/>
                <a:cs typeface="Lato"/>
                <a:sym typeface="Lato"/>
              </a:rPr>
              <a:t>:</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Neural Networks:</a:t>
            </a:r>
            <a:endParaRPr>
              <a:latin typeface="Lato"/>
              <a:ea typeface="Lato"/>
              <a:cs typeface="Lato"/>
              <a:sym typeface="Lato"/>
            </a:endParaRPr>
          </a:p>
          <a:p>
            <a:pPr marL="0" lvl="0" indent="0" algn="l" rtl="0">
              <a:spcBef>
                <a:spcPts val="0"/>
              </a:spcBef>
              <a:spcAft>
                <a:spcPts val="0"/>
              </a:spcAft>
              <a:buNone/>
            </a:pPr>
            <a:r>
              <a:rPr lang="en" u="sng">
                <a:solidFill>
                  <a:schemeClr val="hlink"/>
                </a:solidFill>
                <a:latin typeface="Lato"/>
                <a:ea typeface="Lato"/>
                <a:cs typeface="Lato"/>
                <a:sym typeface="Lato"/>
                <a:hlinkClick r:id="rId3"/>
              </a:rPr>
              <a:t>https://www.explainthatstuff.com/introduction-to-neural-networks.html</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Deeplearning with Keras &amp; GridSearch:</a:t>
            </a:r>
            <a:endParaRPr>
              <a:latin typeface="Lato"/>
              <a:ea typeface="Lato"/>
              <a:cs typeface="Lato"/>
              <a:sym typeface="Lato"/>
            </a:endParaRPr>
          </a:p>
          <a:p>
            <a:pPr marL="0" lvl="0" indent="0" algn="l" rtl="0">
              <a:spcBef>
                <a:spcPts val="0"/>
              </a:spcBef>
              <a:spcAft>
                <a:spcPts val="0"/>
              </a:spcAft>
              <a:buNone/>
            </a:pPr>
            <a:r>
              <a:rPr lang="en" u="sng">
                <a:solidFill>
                  <a:schemeClr val="hlink"/>
                </a:solidFill>
                <a:latin typeface="Lato"/>
                <a:ea typeface="Lato"/>
                <a:cs typeface="Lato"/>
                <a:sym typeface="Lato"/>
                <a:hlinkClick r:id="rId4"/>
              </a:rPr>
              <a:t>https://machinelearningmastery.com/grid-search-hyperparameters-deep-learning-models-python-keras/</a:t>
            </a:r>
            <a:endParaRPr>
              <a:latin typeface="Lato"/>
              <a:ea typeface="Lato"/>
              <a:cs typeface="Lato"/>
              <a:sym typeface="Lato"/>
            </a:endParaRPr>
          </a:p>
          <a:p>
            <a:pPr marL="0" lvl="0" indent="0" algn="l" rtl="0">
              <a:spcBef>
                <a:spcPts val="0"/>
              </a:spcBef>
              <a:spcAft>
                <a:spcPts val="0"/>
              </a:spcAft>
              <a:buNone/>
            </a:pPr>
            <a:r>
              <a:rPr lang="en">
                <a:latin typeface="Lato"/>
                <a:ea typeface="Lato"/>
                <a:cs typeface="Lato"/>
                <a:sym typeface="Lato"/>
              </a:rPr>
              <a:t>"Dropout: a simple way to prevent neural networks from overfitting:</a:t>
            </a:r>
            <a:endParaRPr>
              <a:latin typeface="Lato"/>
              <a:ea typeface="Lato"/>
              <a:cs typeface="Lato"/>
              <a:sym typeface="Lato"/>
            </a:endParaRPr>
          </a:p>
          <a:p>
            <a:pPr marL="0" lvl="0" indent="0" algn="l" rtl="0">
              <a:spcBef>
                <a:spcPts val="0"/>
              </a:spcBef>
              <a:spcAft>
                <a:spcPts val="0"/>
              </a:spcAft>
              <a:buNone/>
            </a:pPr>
            <a:r>
              <a:rPr lang="en" u="sng">
                <a:solidFill>
                  <a:schemeClr val="hlink"/>
                </a:solidFill>
                <a:latin typeface="Lato"/>
                <a:ea typeface="Lato"/>
                <a:cs typeface="Lato"/>
                <a:sym typeface="Lato"/>
                <a:hlinkClick r:id="rId5"/>
              </a:rPr>
              <a:t>https://jmlr.org/papers/volume15/srivastava14a/srivastava14a.pdf</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26"/>
        <p:cNvGrpSpPr/>
        <p:nvPr/>
      </p:nvGrpSpPr>
      <p:grpSpPr>
        <a:xfrm>
          <a:off x="0" y="0"/>
          <a:ext cx="0" cy="0"/>
          <a:chOff x="0" y="0"/>
          <a:chExt cx="0" cy="0"/>
        </a:xfrm>
      </p:grpSpPr>
      <p:sp>
        <p:nvSpPr>
          <p:cNvPr id="227" name="Google Shape;227;p30"/>
          <p:cNvSpPr txBox="1">
            <a:spLocks noGrp="1"/>
          </p:cNvSpPr>
          <p:nvPr>
            <p:ph type="title"/>
          </p:nvPr>
        </p:nvSpPr>
        <p:spPr>
          <a:xfrm>
            <a:off x="1312300" y="1791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Agenda</a:t>
            </a:r>
            <a:endParaRPr sz="3000" b="1">
              <a:solidFill>
                <a:srgbClr val="000000"/>
              </a:solidFill>
            </a:endParaRPr>
          </a:p>
        </p:txBody>
      </p:sp>
      <p:sp>
        <p:nvSpPr>
          <p:cNvPr id="228" name="Google Shape;228;p30"/>
          <p:cNvSpPr txBox="1"/>
          <p:nvPr/>
        </p:nvSpPr>
        <p:spPr>
          <a:xfrm>
            <a:off x="1213725" y="1093225"/>
            <a:ext cx="8049300" cy="3850500"/>
          </a:xfrm>
          <a:prstGeom prst="rect">
            <a:avLst/>
          </a:prstGeom>
          <a:noFill/>
          <a:ln>
            <a:noFill/>
          </a:ln>
        </p:spPr>
        <p:txBody>
          <a:bodyPr spcFirstLastPara="1" wrap="square" lIns="91425" tIns="91425" rIns="91425" bIns="91425" anchor="t" anchorCtr="0">
            <a:noAutofit/>
          </a:bodyPr>
          <a:lstStyle/>
          <a:p>
            <a:pPr marL="457200" lvl="0" indent="-349250" algn="l" rtl="0">
              <a:lnSpc>
                <a:spcPct val="150000"/>
              </a:lnSpc>
              <a:spcBef>
                <a:spcPts val="0"/>
              </a:spcBef>
              <a:spcAft>
                <a:spcPts val="0"/>
              </a:spcAft>
              <a:buSzPts val="1900"/>
              <a:buFont typeface="Lato"/>
              <a:buChar char="●"/>
            </a:pPr>
            <a:r>
              <a:rPr lang="en" sz="1700">
                <a:latin typeface="Lato"/>
                <a:ea typeface="Lato"/>
                <a:cs typeface="Lato"/>
                <a:sym typeface="Lato"/>
              </a:rPr>
              <a:t>What is Artificial Neural Networks?</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Historical background</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Commonly used Neural Networks in AI</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ANN vs Deep Learning structure</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How Does Neural Networks work?</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Weaknesses and Strengths</a:t>
            </a:r>
            <a:endParaRPr sz="1700">
              <a:latin typeface="Lato"/>
              <a:ea typeface="Lato"/>
              <a:cs typeface="Lato"/>
              <a:sym typeface="Lato"/>
            </a:endParaRPr>
          </a:p>
          <a:p>
            <a:pPr marL="457200" lvl="0" indent="-336550" algn="l" rtl="0">
              <a:lnSpc>
                <a:spcPct val="150000"/>
              </a:lnSpc>
              <a:spcBef>
                <a:spcPts val="0"/>
              </a:spcBef>
              <a:spcAft>
                <a:spcPts val="0"/>
              </a:spcAft>
              <a:buSzPts val="1700"/>
              <a:buFont typeface="Lato"/>
              <a:buChar char="●"/>
            </a:pPr>
            <a:r>
              <a:rPr lang="en" sz="1700">
                <a:latin typeface="Lato"/>
                <a:ea typeface="Lato"/>
                <a:cs typeface="Lato"/>
                <a:sym typeface="Lato"/>
              </a:rPr>
              <a:t>Build the DNN classifier using Keras</a:t>
            </a:r>
            <a:endParaRPr sz="1700">
              <a:latin typeface="Lato"/>
              <a:ea typeface="Lato"/>
              <a:cs typeface="Lato"/>
              <a:sym typeface="Lato"/>
            </a:endParaRPr>
          </a:p>
          <a:p>
            <a:pPr marL="457200" lvl="0" indent="0" algn="l" rtl="0">
              <a:lnSpc>
                <a:spcPct val="150000"/>
              </a:lnSpc>
              <a:spcBef>
                <a:spcPts val="0"/>
              </a:spcBef>
              <a:spcAft>
                <a:spcPts val="0"/>
              </a:spcAft>
              <a:buNone/>
            </a:pPr>
            <a:endParaRPr sz="17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AFAFA"/>
            </a:gs>
            <a:gs pos="100000">
              <a:srgbClr val="B9B9B9"/>
            </a:gs>
          </a:gsLst>
          <a:lin ang="5400012" scaled="0"/>
        </a:gradFill>
        <a:effectLst/>
      </p:bgPr>
    </p:bg>
    <p:spTree>
      <p:nvGrpSpPr>
        <p:cNvPr id="1" name="Shape 232"/>
        <p:cNvGrpSpPr/>
        <p:nvPr/>
      </p:nvGrpSpPr>
      <p:grpSpPr>
        <a:xfrm>
          <a:off x="0" y="0"/>
          <a:ext cx="0" cy="0"/>
          <a:chOff x="0" y="0"/>
          <a:chExt cx="0" cy="0"/>
        </a:xfrm>
      </p:grpSpPr>
      <p:sp>
        <p:nvSpPr>
          <p:cNvPr id="233" name="Google Shape;233;p31"/>
          <p:cNvSpPr txBox="1">
            <a:spLocks noGrp="1"/>
          </p:cNvSpPr>
          <p:nvPr>
            <p:ph type="title"/>
          </p:nvPr>
        </p:nvSpPr>
        <p:spPr>
          <a:xfrm>
            <a:off x="1297500" y="156925"/>
            <a:ext cx="76620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What is Artificial Neural Networks?</a:t>
            </a:r>
            <a:endParaRPr sz="3000" b="1">
              <a:solidFill>
                <a:srgbClr val="000000"/>
              </a:solidFill>
            </a:endParaRPr>
          </a:p>
        </p:txBody>
      </p:sp>
      <p:sp>
        <p:nvSpPr>
          <p:cNvPr id="234" name="Google Shape;234;p31"/>
          <p:cNvSpPr txBox="1"/>
          <p:nvPr/>
        </p:nvSpPr>
        <p:spPr>
          <a:xfrm>
            <a:off x="1072600" y="919525"/>
            <a:ext cx="8775000" cy="3437700"/>
          </a:xfrm>
          <a:prstGeom prst="rect">
            <a:avLst/>
          </a:prstGeom>
          <a:noFill/>
          <a:ln>
            <a:noFill/>
          </a:ln>
        </p:spPr>
        <p:txBody>
          <a:bodyPr spcFirstLastPara="1" wrap="square" lIns="91425" tIns="91425" rIns="91425" bIns="91425" anchor="t" anchorCtr="0">
            <a:noAutofit/>
          </a:bodyPr>
          <a:lstStyle/>
          <a:p>
            <a:pPr marL="457200" lvl="0" indent="-323850" algn="l" rtl="0">
              <a:lnSpc>
                <a:spcPct val="150000"/>
              </a:lnSpc>
              <a:spcBef>
                <a:spcPts val="0"/>
              </a:spcBef>
              <a:spcAft>
                <a:spcPts val="0"/>
              </a:spcAft>
              <a:buSzPts val="1500"/>
              <a:buFont typeface="Lato"/>
              <a:buChar char="●"/>
            </a:pPr>
            <a:r>
              <a:rPr lang="en" sz="1500">
                <a:latin typeface="Lato"/>
                <a:ea typeface="Lato"/>
                <a:cs typeface="Lato"/>
                <a:sym typeface="Lato"/>
              </a:rPr>
              <a:t>The development of neural nets were inspired by the arrangement </a:t>
            </a:r>
            <a:endParaRPr sz="1500">
              <a:latin typeface="Lato"/>
              <a:ea typeface="Lato"/>
              <a:cs typeface="Lato"/>
              <a:sym typeface="Lato"/>
            </a:endParaRPr>
          </a:p>
          <a:p>
            <a:pPr marL="457200" lvl="0" indent="0" algn="l" rtl="0">
              <a:lnSpc>
                <a:spcPct val="150000"/>
              </a:lnSpc>
              <a:spcBef>
                <a:spcPts val="0"/>
              </a:spcBef>
              <a:spcAft>
                <a:spcPts val="0"/>
              </a:spcAft>
              <a:buNone/>
            </a:pPr>
            <a:r>
              <a:rPr lang="en" sz="1500">
                <a:latin typeface="Lato"/>
                <a:ea typeface="Lato"/>
                <a:cs typeface="Lato"/>
                <a:sym typeface="Lato"/>
              </a:rPr>
              <a:t>of neurons in the human brain.</a:t>
            </a:r>
            <a:endParaRPr sz="1500">
              <a:latin typeface="Lato"/>
              <a:ea typeface="Lato"/>
              <a:cs typeface="Lato"/>
              <a:sym typeface="Lato"/>
            </a:endParaRPr>
          </a:p>
          <a:p>
            <a:pPr marL="457200" lvl="0" indent="-323850" algn="l" rtl="0">
              <a:lnSpc>
                <a:spcPct val="150000"/>
              </a:lnSpc>
              <a:spcBef>
                <a:spcPts val="0"/>
              </a:spcBef>
              <a:spcAft>
                <a:spcPts val="0"/>
              </a:spcAft>
              <a:buSzPts val="1500"/>
              <a:buFont typeface="Lato"/>
              <a:buChar char="●"/>
            </a:pPr>
            <a:r>
              <a:rPr lang="en" sz="1500">
                <a:latin typeface="Lato"/>
                <a:ea typeface="Lato"/>
                <a:cs typeface="Lato"/>
                <a:sym typeface="Lato"/>
              </a:rPr>
              <a:t>Nodes through which data and computations flow</a:t>
            </a:r>
            <a:endParaRPr sz="1500">
              <a:latin typeface="Lato"/>
              <a:ea typeface="Lato"/>
              <a:cs typeface="Lato"/>
              <a:sym typeface="Lato"/>
            </a:endParaRPr>
          </a:p>
          <a:p>
            <a:pPr marL="914400" lvl="1" indent="-311150" algn="l" rtl="0">
              <a:lnSpc>
                <a:spcPct val="115000"/>
              </a:lnSpc>
              <a:spcBef>
                <a:spcPts val="0"/>
              </a:spcBef>
              <a:spcAft>
                <a:spcPts val="0"/>
              </a:spcAft>
              <a:buSzPts val="1300"/>
              <a:buFont typeface="Lato"/>
              <a:buChar char="○"/>
            </a:pPr>
            <a:r>
              <a:rPr lang="en" sz="1100">
                <a:latin typeface="Lato"/>
                <a:ea typeface="Lato"/>
                <a:cs typeface="Lato"/>
                <a:sym typeface="Lato"/>
              </a:rPr>
              <a:t>Receive one or more input signals</a:t>
            </a:r>
            <a:endParaRPr sz="1100">
              <a:latin typeface="Lato"/>
              <a:ea typeface="Lato"/>
              <a:cs typeface="Lato"/>
              <a:sym typeface="Lato"/>
            </a:endParaRPr>
          </a:p>
          <a:p>
            <a:pPr marL="914400" lvl="1" indent="-298450" algn="l" rtl="0">
              <a:lnSpc>
                <a:spcPct val="115000"/>
              </a:lnSpc>
              <a:spcBef>
                <a:spcPts val="0"/>
              </a:spcBef>
              <a:spcAft>
                <a:spcPts val="0"/>
              </a:spcAft>
              <a:buSzPts val="1100"/>
              <a:buFont typeface="Lato"/>
              <a:buChar char="○"/>
            </a:pPr>
            <a:r>
              <a:rPr lang="en" sz="1100">
                <a:latin typeface="Lato"/>
                <a:ea typeface="Lato"/>
                <a:cs typeface="Lato"/>
                <a:sym typeface="Lato"/>
              </a:rPr>
              <a:t>Perform some calculations</a:t>
            </a:r>
            <a:endParaRPr sz="1100">
              <a:latin typeface="Lato"/>
              <a:ea typeface="Lato"/>
              <a:cs typeface="Lato"/>
              <a:sym typeface="Lato"/>
            </a:endParaRPr>
          </a:p>
          <a:p>
            <a:pPr marL="914400" lvl="1" indent="-298450" algn="l" rtl="0">
              <a:lnSpc>
                <a:spcPct val="115000"/>
              </a:lnSpc>
              <a:spcBef>
                <a:spcPts val="0"/>
              </a:spcBef>
              <a:spcAft>
                <a:spcPts val="0"/>
              </a:spcAft>
              <a:buSzPts val="1100"/>
              <a:buFont typeface="Lato"/>
              <a:buChar char="○"/>
            </a:pPr>
            <a:r>
              <a:rPr lang="en" sz="1100">
                <a:latin typeface="Lato"/>
                <a:ea typeface="Lato"/>
                <a:cs typeface="Lato"/>
                <a:sym typeface="Lato"/>
              </a:rPr>
              <a:t>Send some output signals to neurons deeper in the neural net through a synapse</a:t>
            </a:r>
            <a:endParaRPr sz="1100">
              <a:latin typeface="Lato"/>
              <a:ea typeface="Lato"/>
              <a:cs typeface="Lato"/>
              <a:sym typeface="Lato"/>
            </a:endParaRPr>
          </a:p>
          <a:p>
            <a:pPr marL="0" lvl="0" indent="0" algn="l" rtl="0">
              <a:lnSpc>
                <a:spcPct val="115000"/>
              </a:lnSpc>
              <a:spcBef>
                <a:spcPts val="0"/>
              </a:spcBef>
              <a:spcAft>
                <a:spcPts val="0"/>
              </a:spcAft>
              <a:buNone/>
            </a:pPr>
            <a:endParaRPr sz="900">
              <a:latin typeface="Lato"/>
              <a:ea typeface="Lato"/>
              <a:cs typeface="Lato"/>
              <a:sym typeface="Lato"/>
            </a:endParaRPr>
          </a:p>
          <a:p>
            <a:pPr marL="457200" lvl="0" indent="0" algn="l" rtl="0">
              <a:lnSpc>
                <a:spcPct val="115000"/>
              </a:lnSpc>
              <a:spcBef>
                <a:spcPts val="0"/>
              </a:spcBef>
              <a:spcAft>
                <a:spcPts val="0"/>
              </a:spcAft>
              <a:buNone/>
            </a:pPr>
            <a:endParaRPr sz="900">
              <a:latin typeface="Lato"/>
              <a:ea typeface="Lato"/>
              <a:cs typeface="Lato"/>
              <a:sym typeface="Lato"/>
            </a:endParaRPr>
          </a:p>
          <a:p>
            <a:pPr marL="914400" lvl="0" indent="0" algn="l" rtl="0">
              <a:lnSpc>
                <a:spcPct val="115000"/>
              </a:lnSpc>
              <a:spcBef>
                <a:spcPts val="0"/>
              </a:spcBef>
              <a:spcAft>
                <a:spcPts val="0"/>
              </a:spcAft>
              <a:buNone/>
            </a:pPr>
            <a:endParaRPr sz="900">
              <a:latin typeface="Lato"/>
              <a:ea typeface="Lato"/>
              <a:cs typeface="Lato"/>
              <a:sym typeface="Lato"/>
            </a:endParaRPr>
          </a:p>
        </p:txBody>
      </p:sp>
      <p:pic>
        <p:nvPicPr>
          <p:cNvPr id="235" name="Google Shape;235;p31"/>
          <p:cNvPicPr preferRelativeResize="0"/>
          <p:nvPr/>
        </p:nvPicPr>
        <p:blipFill>
          <a:blip r:embed="rId3">
            <a:alphaModFix/>
          </a:blip>
          <a:stretch>
            <a:fillRect/>
          </a:stretch>
        </p:blipFill>
        <p:spPr>
          <a:xfrm>
            <a:off x="1650375" y="2911800"/>
            <a:ext cx="6298000" cy="1935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39"/>
        <p:cNvGrpSpPr/>
        <p:nvPr/>
      </p:nvGrpSpPr>
      <p:grpSpPr>
        <a:xfrm>
          <a:off x="0" y="0"/>
          <a:ext cx="0" cy="0"/>
          <a:chOff x="0" y="0"/>
          <a:chExt cx="0" cy="0"/>
        </a:xfrm>
      </p:grpSpPr>
      <p:sp>
        <p:nvSpPr>
          <p:cNvPr id="240" name="Google Shape;240;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History of Neural Networks</a:t>
            </a:r>
            <a:endParaRPr sz="3000" b="1">
              <a:solidFill>
                <a:srgbClr val="000000"/>
              </a:solidFill>
            </a:endParaRPr>
          </a:p>
        </p:txBody>
      </p:sp>
      <p:sp>
        <p:nvSpPr>
          <p:cNvPr id="241" name="Google Shape;241;p32"/>
          <p:cNvSpPr txBox="1"/>
          <p:nvPr/>
        </p:nvSpPr>
        <p:spPr>
          <a:xfrm>
            <a:off x="540500" y="1219050"/>
            <a:ext cx="8775000" cy="33132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Lato"/>
              <a:buChar char="●"/>
            </a:pPr>
            <a:r>
              <a:rPr lang="en" b="1">
                <a:latin typeface="Lato"/>
                <a:ea typeface="Lato"/>
                <a:cs typeface="Lato"/>
                <a:sym typeface="Lato"/>
              </a:rPr>
              <a:t>1965 → Deep Networks based on </a:t>
            </a:r>
            <a:r>
              <a:rPr lang="en" b="1" u="sng">
                <a:latin typeface="Lato"/>
                <a:ea typeface="Lato"/>
                <a:cs typeface="Lato"/>
                <a:sym typeface="Lato"/>
              </a:rPr>
              <a:t>Group Method of Data Handling (GMDH) </a:t>
            </a:r>
            <a:endParaRPr b="1" u="sng">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Soviet mathematicians Alexey G. Ivakhenko and V.G. Lapa created small, functional neural networks</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Used Polynomial functions to grow layers and train analysis, then prune with validation set; later describing  8 layer network  in 1971 [1]</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17500" algn="l" rtl="0">
              <a:lnSpc>
                <a:spcPct val="115000"/>
              </a:lnSpc>
              <a:spcBef>
                <a:spcPts val="0"/>
              </a:spcBef>
              <a:spcAft>
                <a:spcPts val="0"/>
              </a:spcAft>
              <a:buSzPts val="1400"/>
              <a:buFont typeface="Lato"/>
              <a:buChar char="●"/>
            </a:pPr>
            <a:r>
              <a:rPr lang="en" b="1">
                <a:latin typeface="Lato"/>
                <a:ea typeface="Lato"/>
                <a:cs typeface="Lato"/>
                <a:sym typeface="Lato"/>
              </a:rPr>
              <a:t>1979 → First Artificial Neural Network: </a:t>
            </a:r>
            <a:r>
              <a:rPr lang="en" b="1" u="sng">
                <a:latin typeface="Lato"/>
                <a:ea typeface="Lato"/>
                <a:cs typeface="Lato"/>
                <a:sym typeface="Lato"/>
              </a:rPr>
              <a:t>Neocognitron</a:t>
            </a:r>
            <a:endParaRPr b="1" u="sng">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Japanese computer scientist Kunihiko Fukushima developed a hierarchical network model of visual pattern recognition, the first type of  “convolutional neural network”</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Resembles modern architecture of many deep learning models that include his ideas of convolutional and downsampling layers [3]</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17500" algn="l" rtl="0">
              <a:lnSpc>
                <a:spcPct val="150000"/>
              </a:lnSpc>
              <a:spcBef>
                <a:spcPts val="0"/>
              </a:spcBef>
              <a:spcAft>
                <a:spcPts val="0"/>
              </a:spcAft>
              <a:buSzPts val="1400"/>
              <a:buFont typeface="Lato"/>
              <a:buChar char="●"/>
            </a:pPr>
            <a:r>
              <a:rPr lang="en" b="1">
                <a:latin typeface="Lato"/>
                <a:ea typeface="Lato"/>
                <a:cs typeface="Lato"/>
                <a:sym typeface="Lato"/>
              </a:rPr>
              <a:t>1986→ Backpropagation: Theory</a:t>
            </a:r>
            <a:endParaRPr b="1">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Rumelhart, Hinton, and Williams showed how backpropagation could improve neural networks [4]</a:t>
            </a:r>
            <a:endParaRPr sz="1000">
              <a:latin typeface="Lato"/>
              <a:ea typeface="Lato"/>
              <a:cs typeface="Lato"/>
              <a:sym typeface="Lato"/>
            </a:endParaRPr>
          </a:p>
          <a:p>
            <a:pPr marL="1371600" lvl="2" indent="-292100" algn="l" rtl="0">
              <a:lnSpc>
                <a:spcPct val="115000"/>
              </a:lnSpc>
              <a:spcBef>
                <a:spcPts val="0"/>
              </a:spcBef>
              <a:spcAft>
                <a:spcPts val="0"/>
              </a:spcAft>
              <a:buSzPts val="1000"/>
              <a:buFont typeface="Lato"/>
              <a:buChar char="■"/>
            </a:pPr>
            <a:r>
              <a:rPr lang="en" sz="1000">
                <a:latin typeface="Lato"/>
                <a:ea typeface="Lato"/>
                <a:cs typeface="Lato"/>
                <a:sym typeface="Lato"/>
              </a:rPr>
              <a:t>Geoffrey Hinton, considered the “Godfather of Deep Learning”  currently manages the Google Brain Team [5]</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 b="1">
                <a:latin typeface="Lato"/>
                <a:ea typeface="Lato"/>
                <a:cs typeface="Lato"/>
                <a:sym typeface="Lato"/>
              </a:rPr>
              <a:t>1989 → Backpropagation: Practice Use &amp; Application </a:t>
            </a:r>
            <a:endParaRPr b="1">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Yann LeCun (now the Chief AI scientist at Facebook[7])  demonstrated the  first practical use for backpropagation, applying it and a CNN onto read “handwritten” digits to recognize handwritten ZIP codes on mail  [6]</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Backpropagation improved the accuracy of predictions in neural networks  [8]</a:t>
            </a:r>
            <a:endParaRPr sz="10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45"/>
        <p:cNvGrpSpPr/>
        <p:nvPr/>
      </p:nvGrpSpPr>
      <p:grpSpPr>
        <a:xfrm>
          <a:off x="0" y="0"/>
          <a:ext cx="0" cy="0"/>
          <a:chOff x="0" y="0"/>
          <a:chExt cx="0" cy="0"/>
        </a:xfrm>
      </p:grpSpPr>
      <p:sp>
        <p:nvSpPr>
          <p:cNvPr id="246" name="Google Shape;246;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History of Neural Networks</a:t>
            </a:r>
            <a:endParaRPr sz="3000" b="1">
              <a:solidFill>
                <a:srgbClr val="000000"/>
              </a:solidFill>
            </a:endParaRPr>
          </a:p>
        </p:txBody>
      </p:sp>
      <p:sp>
        <p:nvSpPr>
          <p:cNvPr id="247" name="Google Shape;247;p33"/>
          <p:cNvSpPr txBox="1"/>
          <p:nvPr/>
        </p:nvSpPr>
        <p:spPr>
          <a:xfrm>
            <a:off x="540500" y="1219050"/>
            <a:ext cx="8775000" cy="3012000"/>
          </a:xfrm>
          <a:prstGeom prst="rect">
            <a:avLst/>
          </a:prstGeom>
          <a:noFill/>
          <a:ln>
            <a:noFill/>
          </a:ln>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Font typeface="Lato"/>
              <a:buChar char="●"/>
            </a:pPr>
            <a:r>
              <a:rPr lang="en" b="1">
                <a:latin typeface="Lato"/>
                <a:ea typeface="Lato"/>
                <a:cs typeface="Lato"/>
                <a:sym typeface="Lato"/>
              </a:rPr>
              <a:t>1997 → </a:t>
            </a:r>
            <a:r>
              <a:rPr lang="en" b="1" u="sng">
                <a:latin typeface="Lato"/>
                <a:ea typeface="Lato"/>
                <a:cs typeface="Lato"/>
                <a:sym typeface="Lato"/>
              </a:rPr>
              <a:t>Long  short-term Memory (LTSM)</a:t>
            </a:r>
            <a:endParaRPr b="1" u="sng">
              <a:latin typeface="Lato"/>
              <a:ea typeface="Lato"/>
              <a:cs typeface="Lato"/>
              <a:sym typeface="Lato"/>
            </a:endParaRPr>
          </a:p>
          <a:p>
            <a:pPr marL="914400" lvl="1" indent="-304800" algn="l" rtl="0">
              <a:lnSpc>
                <a:spcPct val="115000"/>
              </a:lnSpc>
              <a:spcBef>
                <a:spcPts val="0"/>
              </a:spcBef>
              <a:spcAft>
                <a:spcPts val="0"/>
              </a:spcAft>
              <a:buSzPts val="1200"/>
              <a:buFont typeface="Lato"/>
              <a:buChar char="○"/>
            </a:pPr>
            <a:r>
              <a:rPr lang="en" sz="1000">
                <a:latin typeface="Lato"/>
                <a:ea typeface="Lato"/>
                <a:cs typeface="Lato"/>
                <a:sym typeface="Lato"/>
              </a:rPr>
              <a:t>Type of recurrent neural network architecture, especially in speech and text [9]</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Later used by Google Translate and Facebook translations</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17500" algn="l" rtl="0">
              <a:lnSpc>
                <a:spcPct val="115000"/>
              </a:lnSpc>
              <a:spcBef>
                <a:spcPts val="0"/>
              </a:spcBef>
              <a:spcAft>
                <a:spcPts val="0"/>
              </a:spcAft>
              <a:buSzPts val="1400"/>
              <a:buFont typeface="Lato"/>
              <a:buChar char="●"/>
            </a:pPr>
            <a:r>
              <a:rPr lang="en" b="1">
                <a:latin typeface="Lato"/>
                <a:ea typeface="Lato"/>
                <a:cs typeface="Lato"/>
                <a:sym typeface="Lato"/>
              </a:rPr>
              <a:t>2006 → Hinton coins the term  “Deep Learning”</a:t>
            </a:r>
            <a:endParaRPr b="1">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Hinton published ”A fast learning algorithm for deep belief nets” stacking neural networks in layers [10] </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Once too slow, pre-training each layer became much more efficient</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17500" algn="l" rtl="0">
              <a:lnSpc>
                <a:spcPct val="150000"/>
              </a:lnSpc>
              <a:spcBef>
                <a:spcPts val="0"/>
              </a:spcBef>
              <a:spcAft>
                <a:spcPts val="0"/>
              </a:spcAft>
              <a:buSzPts val="1400"/>
              <a:buFont typeface="Lato"/>
              <a:buChar char="●"/>
            </a:pPr>
            <a:r>
              <a:rPr lang="en" b="1">
                <a:latin typeface="Lato"/>
                <a:ea typeface="Lato"/>
                <a:cs typeface="Lato"/>
                <a:sym typeface="Lato"/>
              </a:rPr>
              <a:t>2009→ ImageNet</a:t>
            </a:r>
            <a:endParaRPr b="1">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Stanford professor Fei-Fei Li launches ImageNet, a database of 14 million images [11]</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Became the benchmark for visual object recognition software research and use</a:t>
            </a:r>
            <a:endParaRPr sz="1000">
              <a:latin typeface="Lato"/>
              <a:ea typeface="Lato"/>
              <a:cs typeface="Lato"/>
              <a:sym typeface="Lato"/>
            </a:endParaRPr>
          </a:p>
          <a:p>
            <a:pPr marL="914400" lvl="0" indent="0" algn="l" rtl="0">
              <a:lnSpc>
                <a:spcPct val="115000"/>
              </a:lnSpc>
              <a:spcBef>
                <a:spcPts val="0"/>
              </a:spcBef>
              <a:spcAft>
                <a:spcPts val="0"/>
              </a:spcAft>
              <a:buNone/>
            </a:pPr>
            <a:endParaRPr sz="1000">
              <a:latin typeface="Lato"/>
              <a:ea typeface="Lato"/>
              <a:cs typeface="Lato"/>
              <a:sym typeface="Lato"/>
            </a:endParaRPr>
          </a:p>
          <a:p>
            <a:pPr marL="457200" lvl="0" indent="-323850" algn="l" rtl="0">
              <a:lnSpc>
                <a:spcPct val="115000"/>
              </a:lnSpc>
              <a:spcBef>
                <a:spcPts val="0"/>
              </a:spcBef>
              <a:spcAft>
                <a:spcPts val="0"/>
              </a:spcAft>
              <a:buSzPts val="1500"/>
              <a:buFont typeface="Lato"/>
              <a:buChar char="●"/>
            </a:pPr>
            <a:r>
              <a:rPr lang="en" b="1">
                <a:latin typeface="Lato"/>
                <a:ea typeface="Lato"/>
                <a:cs typeface="Lato"/>
                <a:sym typeface="Lato"/>
              </a:rPr>
              <a:t>2012 → Google’s Artificial Brain</a:t>
            </a:r>
            <a:endParaRPr b="1">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Jeff Dean and Andrew Ng train a neural network on videos that can identify “significant objects” [12]</a:t>
            </a:r>
            <a:endParaRPr sz="1000">
              <a:latin typeface="Lato"/>
              <a:ea typeface="Lato"/>
              <a:cs typeface="Lato"/>
              <a:sym typeface="Lato"/>
            </a:endParaRPr>
          </a:p>
          <a:p>
            <a:pPr marL="914400" lvl="1" indent="-292100" algn="l" rtl="0">
              <a:lnSpc>
                <a:spcPct val="115000"/>
              </a:lnSpc>
              <a:spcBef>
                <a:spcPts val="0"/>
              </a:spcBef>
              <a:spcAft>
                <a:spcPts val="0"/>
              </a:spcAft>
              <a:buSzPts val="1000"/>
              <a:buFont typeface="Lato"/>
              <a:buChar char="○"/>
            </a:pPr>
            <a:r>
              <a:rPr lang="en" sz="1000">
                <a:latin typeface="Lato"/>
                <a:ea typeface="Lato"/>
                <a:cs typeface="Lato"/>
                <a:sym typeface="Lato"/>
              </a:rPr>
              <a:t>Not just for facial recognition, neural networks could learn objects </a:t>
            </a:r>
            <a:endParaRPr sz="10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51"/>
        <p:cNvGrpSpPr/>
        <p:nvPr/>
      </p:nvGrpSpPr>
      <p:grpSpPr>
        <a:xfrm>
          <a:off x="0" y="0"/>
          <a:ext cx="0" cy="0"/>
          <a:chOff x="0" y="0"/>
          <a:chExt cx="0" cy="0"/>
        </a:xfrm>
      </p:grpSpPr>
      <p:sp>
        <p:nvSpPr>
          <p:cNvPr id="252" name="Google Shape;252;p34"/>
          <p:cNvSpPr txBox="1">
            <a:spLocks noGrp="1"/>
          </p:cNvSpPr>
          <p:nvPr>
            <p:ph type="title"/>
          </p:nvPr>
        </p:nvSpPr>
        <p:spPr>
          <a:xfrm>
            <a:off x="1297500" y="393750"/>
            <a:ext cx="77757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900" b="1">
                <a:solidFill>
                  <a:srgbClr val="000000"/>
                </a:solidFill>
              </a:rPr>
              <a:t>Commonly used Neural Networks in AI</a:t>
            </a:r>
            <a:endParaRPr sz="2900" b="1">
              <a:solidFill>
                <a:srgbClr val="000000"/>
              </a:solidFill>
            </a:endParaRPr>
          </a:p>
        </p:txBody>
      </p:sp>
      <p:sp>
        <p:nvSpPr>
          <p:cNvPr id="253" name="Google Shape;253;p34"/>
          <p:cNvSpPr txBox="1"/>
          <p:nvPr/>
        </p:nvSpPr>
        <p:spPr>
          <a:xfrm>
            <a:off x="184500" y="1073100"/>
            <a:ext cx="8775000" cy="3722400"/>
          </a:xfrm>
          <a:prstGeom prst="rect">
            <a:avLst/>
          </a:prstGeom>
          <a:noFill/>
          <a:ln>
            <a:noFill/>
          </a:ln>
        </p:spPr>
        <p:txBody>
          <a:bodyPr spcFirstLastPara="1" wrap="square" lIns="91425" tIns="91425" rIns="91425" bIns="91425" anchor="t" anchorCtr="0">
            <a:noAutofit/>
          </a:bodyPr>
          <a:lstStyle/>
          <a:p>
            <a:pPr marL="914400" lvl="0" indent="0" algn="l" rtl="0">
              <a:lnSpc>
                <a:spcPct val="115000"/>
              </a:lnSpc>
              <a:spcBef>
                <a:spcPts val="0"/>
              </a:spcBef>
              <a:spcAft>
                <a:spcPts val="0"/>
              </a:spcAft>
              <a:buNone/>
            </a:pPr>
            <a:endParaRPr sz="2000" b="1">
              <a:latin typeface="Lato"/>
              <a:ea typeface="Lato"/>
              <a:cs typeface="Lato"/>
              <a:sym typeface="Lato"/>
            </a:endParaRPr>
          </a:p>
          <a:p>
            <a:pPr marL="914400" lvl="0" indent="0" algn="l" rtl="0">
              <a:lnSpc>
                <a:spcPct val="115000"/>
              </a:lnSpc>
              <a:spcBef>
                <a:spcPts val="0"/>
              </a:spcBef>
              <a:spcAft>
                <a:spcPts val="0"/>
              </a:spcAft>
              <a:buNone/>
            </a:pPr>
            <a:r>
              <a:rPr lang="en" sz="2000" b="1">
                <a:latin typeface="Lato"/>
                <a:ea typeface="Lato"/>
                <a:cs typeface="Lato"/>
                <a:sym typeface="Lato"/>
              </a:rPr>
              <a:t>ANN</a:t>
            </a:r>
            <a:r>
              <a:rPr lang="en" sz="2000">
                <a:latin typeface="Lato"/>
                <a:ea typeface="Lato"/>
                <a:cs typeface="Lato"/>
                <a:sym typeface="Lato"/>
              </a:rPr>
              <a:t>: Artificial Neural Networks</a:t>
            </a:r>
            <a:endParaRPr sz="2000">
              <a:latin typeface="Lato"/>
              <a:ea typeface="Lato"/>
              <a:cs typeface="Lato"/>
              <a:sym typeface="Lato"/>
            </a:endParaRPr>
          </a:p>
          <a:p>
            <a:pPr marL="914400" lvl="0" indent="0" algn="l" rtl="0">
              <a:lnSpc>
                <a:spcPct val="115000"/>
              </a:lnSpc>
              <a:spcBef>
                <a:spcPts val="0"/>
              </a:spcBef>
              <a:spcAft>
                <a:spcPts val="0"/>
              </a:spcAft>
              <a:buNone/>
            </a:pPr>
            <a:r>
              <a:rPr lang="en" sz="2000" b="1">
                <a:latin typeface="Lato"/>
                <a:ea typeface="Lato"/>
                <a:cs typeface="Lato"/>
                <a:sym typeface="Lato"/>
              </a:rPr>
              <a:t>CNN</a:t>
            </a:r>
            <a:r>
              <a:rPr lang="en" sz="2000">
                <a:latin typeface="Lato"/>
                <a:ea typeface="Lato"/>
                <a:cs typeface="Lato"/>
                <a:sym typeface="Lato"/>
              </a:rPr>
              <a:t>: Convolutional Neural Networks</a:t>
            </a:r>
            <a:endParaRPr sz="2000">
              <a:latin typeface="Lato"/>
              <a:ea typeface="Lato"/>
              <a:cs typeface="Lato"/>
              <a:sym typeface="Lato"/>
            </a:endParaRPr>
          </a:p>
          <a:p>
            <a:pPr marL="914400" lvl="0" indent="0" algn="l" rtl="0">
              <a:lnSpc>
                <a:spcPct val="115000"/>
              </a:lnSpc>
              <a:spcBef>
                <a:spcPts val="0"/>
              </a:spcBef>
              <a:spcAft>
                <a:spcPts val="0"/>
              </a:spcAft>
              <a:buNone/>
            </a:pPr>
            <a:r>
              <a:rPr lang="en" sz="2000" b="1">
                <a:latin typeface="Lato"/>
                <a:ea typeface="Lato"/>
                <a:cs typeface="Lato"/>
                <a:sym typeface="Lato"/>
              </a:rPr>
              <a:t>RNN</a:t>
            </a:r>
            <a:r>
              <a:rPr lang="en" sz="2000">
                <a:latin typeface="Lato"/>
                <a:ea typeface="Lato"/>
                <a:cs typeface="Lato"/>
                <a:sym typeface="Lato"/>
              </a:rPr>
              <a:t>: Recurrent Neural Networks</a:t>
            </a:r>
            <a:endParaRPr sz="2000">
              <a:latin typeface="Lato"/>
              <a:ea typeface="Lato"/>
              <a:cs typeface="Lato"/>
              <a:sym typeface="Lato"/>
            </a:endParaRPr>
          </a:p>
          <a:p>
            <a:pPr marL="914400" lvl="0" indent="0" algn="l" rtl="0">
              <a:lnSpc>
                <a:spcPct val="115000"/>
              </a:lnSpc>
              <a:spcBef>
                <a:spcPts val="0"/>
              </a:spcBef>
              <a:spcAft>
                <a:spcPts val="0"/>
              </a:spcAft>
              <a:buNone/>
            </a:pPr>
            <a:r>
              <a:rPr lang="en" sz="2000" b="1">
                <a:latin typeface="Lato"/>
                <a:ea typeface="Lato"/>
                <a:cs typeface="Lato"/>
                <a:sym typeface="Lato"/>
              </a:rPr>
              <a:t>DNN</a:t>
            </a:r>
            <a:r>
              <a:rPr lang="en" sz="2000">
                <a:latin typeface="Lato"/>
                <a:ea typeface="Lato"/>
                <a:cs typeface="Lato"/>
                <a:sym typeface="Lato"/>
              </a:rPr>
              <a:t>: Deep Neural Networks</a:t>
            </a:r>
            <a:endParaRPr sz="2000">
              <a:latin typeface="Lato"/>
              <a:ea typeface="Lato"/>
              <a:cs typeface="Lato"/>
              <a:sym typeface="Lato"/>
            </a:endParaRPr>
          </a:p>
          <a:p>
            <a:pPr marL="914400" lvl="0" indent="0" algn="l" rtl="0">
              <a:lnSpc>
                <a:spcPct val="115000"/>
              </a:lnSpc>
              <a:spcBef>
                <a:spcPts val="0"/>
              </a:spcBef>
              <a:spcAft>
                <a:spcPts val="0"/>
              </a:spcAft>
              <a:buNone/>
            </a:pPr>
            <a:r>
              <a:rPr lang="en" sz="2000" b="1">
                <a:latin typeface="Lato"/>
                <a:ea typeface="Lato"/>
                <a:cs typeface="Lato"/>
                <a:sym typeface="Lato"/>
              </a:rPr>
              <a:t>DBN</a:t>
            </a:r>
            <a:r>
              <a:rPr lang="en" sz="2000">
                <a:latin typeface="Lato"/>
                <a:ea typeface="Lato"/>
                <a:cs typeface="Lato"/>
                <a:sym typeface="Lato"/>
              </a:rPr>
              <a:t>: Deep Brief Networks</a:t>
            </a:r>
            <a:endParaRPr sz="2000">
              <a:latin typeface="Lato"/>
              <a:ea typeface="Lato"/>
              <a:cs typeface="Lato"/>
              <a:sym typeface="Lato"/>
            </a:endParaRPr>
          </a:p>
          <a:p>
            <a:pPr marL="0" lvl="0" indent="0" algn="l" rtl="0">
              <a:lnSpc>
                <a:spcPct val="115000"/>
              </a:lnSpc>
              <a:spcBef>
                <a:spcPts val="0"/>
              </a:spcBef>
              <a:spcAft>
                <a:spcPts val="0"/>
              </a:spcAft>
              <a:buNone/>
            </a:pPr>
            <a:endParaRPr sz="2000">
              <a:latin typeface="Lato"/>
              <a:ea typeface="Lato"/>
              <a:cs typeface="Lato"/>
              <a:sym typeface="Lato"/>
            </a:endParaRPr>
          </a:p>
          <a:p>
            <a:pPr marL="914400" lvl="0" indent="0" algn="l" rtl="0">
              <a:lnSpc>
                <a:spcPct val="115000"/>
              </a:lnSpc>
              <a:spcBef>
                <a:spcPts val="0"/>
              </a:spcBef>
              <a:spcAft>
                <a:spcPts val="0"/>
              </a:spcAft>
              <a:buNone/>
            </a:pPr>
            <a:r>
              <a:rPr lang="en" sz="1500">
                <a:latin typeface="Lato"/>
                <a:ea typeface="Lato"/>
                <a:cs typeface="Lato"/>
                <a:sym typeface="Lato"/>
              </a:rPr>
              <a:t>Various deep learning architectures such as DNN, Convolutional DNN, DBN and RRN have been applied to fields like computer vision, speech recognition, NLP, audio and bioinformatics where they have been shown to produce the state of of the art results on various tasks</a:t>
            </a:r>
            <a:endParaRPr sz="1500">
              <a:latin typeface="Lato"/>
              <a:ea typeface="Lato"/>
              <a:cs typeface="Lato"/>
              <a:sym typeface="Lato"/>
            </a:endParaRPr>
          </a:p>
        </p:txBody>
      </p:sp>
      <p:pic>
        <p:nvPicPr>
          <p:cNvPr id="254" name="Google Shape;254;p34"/>
          <p:cNvPicPr preferRelativeResize="0"/>
          <p:nvPr/>
        </p:nvPicPr>
        <p:blipFill>
          <a:blip r:embed="rId3">
            <a:alphaModFix/>
          </a:blip>
          <a:stretch>
            <a:fillRect/>
          </a:stretch>
        </p:blipFill>
        <p:spPr>
          <a:xfrm>
            <a:off x="6006125" y="1165850"/>
            <a:ext cx="2870025" cy="2160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58"/>
        <p:cNvGrpSpPr/>
        <p:nvPr/>
      </p:nvGrpSpPr>
      <p:grpSpPr>
        <a:xfrm>
          <a:off x="0" y="0"/>
          <a:ext cx="0" cy="0"/>
          <a:chOff x="0" y="0"/>
          <a:chExt cx="0" cy="0"/>
        </a:xfrm>
      </p:grpSpPr>
      <p:sp>
        <p:nvSpPr>
          <p:cNvPr id="259" name="Google Shape;259;p35"/>
          <p:cNvSpPr txBox="1">
            <a:spLocks noGrp="1"/>
          </p:cNvSpPr>
          <p:nvPr>
            <p:ph type="title"/>
          </p:nvPr>
        </p:nvSpPr>
        <p:spPr>
          <a:xfrm>
            <a:off x="1297500" y="393750"/>
            <a:ext cx="7038900" cy="7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00000"/>
                </a:solidFill>
              </a:rPr>
              <a:t>ANN and DNN Structures</a:t>
            </a:r>
            <a:endParaRPr sz="3000" b="1">
              <a:solidFill>
                <a:srgbClr val="000000"/>
              </a:solidFill>
            </a:endParaRPr>
          </a:p>
        </p:txBody>
      </p:sp>
      <p:sp>
        <p:nvSpPr>
          <p:cNvPr id="260" name="Google Shape;260;p35"/>
          <p:cNvSpPr txBox="1"/>
          <p:nvPr/>
        </p:nvSpPr>
        <p:spPr>
          <a:xfrm>
            <a:off x="1382325" y="1189425"/>
            <a:ext cx="7577100" cy="383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t>Neural Networks are just layer of neurons connected together:</a:t>
            </a:r>
            <a:endParaRPr sz="1800">
              <a:latin typeface="Lato"/>
              <a:ea typeface="Lato"/>
              <a:cs typeface="Lato"/>
              <a:sym typeface="Lato"/>
            </a:endParaRPr>
          </a:p>
          <a:p>
            <a:pPr marL="457200" lvl="0" indent="0" algn="l" rtl="0">
              <a:lnSpc>
                <a:spcPct val="150000"/>
              </a:lnSpc>
              <a:spcBef>
                <a:spcPts val="0"/>
              </a:spcBef>
              <a:spcAft>
                <a:spcPts val="0"/>
              </a:spcAft>
              <a:buNone/>
            </a:pPr>
            <a:r>
              <a:rPr lang="en" sz="1800" b="1">
                <a:latin typeface="Lato"/>
                <a:ea typeface="Lato"/>
                <a:cs typeface="Lato"/>
                <a:sym typeface="Lato"/>
              </a:rPr>
              <a:t>(a)</a:t>
            </a:r>
            <a:r>
              <a:rPr lang="en" sz="1800">
                <a:latin typeface="Lato"/>
                <a:ea typeface="Lato"/>
                <a:cs typeface="Lato"/>
                <a:sym typeface="Lato"/>
              </a:rPr>
              <a:t> A simple example of an ANN</a:t>
            </a:r>
            <a:endParaRPr sz="1800">
              <a:latin typeface="Lato"/>
              <a:ea typeface="Lato"/>
              <a:cs typeface="Lato"/>
              <a:sym typeface="Lato"/>
            </a:endParaRPr>
          </a:p>
          <a:p>
            <a:pPr marL="457200" lvl="0" indent="0" algn="l" rtl="0">
              <a:lnSpc>
                <a:spcPct val="150000"/>
              </a:lnSpc>
              <a:spcBef>
                <a:spcPts val="0"/>
              </a:spcBef>
              <a:spcAft>
                <a:spcPts val="0"/>
              </a:spcAft>
              <a:buNone/>
            </a:pPr>
            <a:r>
              <a:rPr lang="en" sz="1800" b="1">
                <a:latin typeface="Lato"/>
                <a:ea typeface="Lato"/>
                <a:cs typeface="Lato"/>
                <a:sym typeface="Lato"/>
              </a:rPr>
              <a:t>(b) </a:t>
            </a:r>
            <a:r>
              <a:rPr lang="en" sz="1800">
                <a:latin typeface="Lato"/>
                <a:ea typeface="Lato"/>
                <a:cs typeface="Lato"/>
                <a:sym typeface="Lato"/>
              </a:rPr>
              <a:t>A DNN has two or more hidden layers.</a:t>
            </a:r>
            <a:endParaRPr sz="2000">
              <a:latin typeface="Lato"/>
              <a:ea typeface="Lato"/>
              <a:cs typeface="Lato"/>
              <a:sym typeface="Lato"/>
            </a:endParaRPr>
          </a:p>
          <a:p>
            <a:pPr marL="457200" lvl="0" indent="0" algn="l" rtl="0">
              <a:lnSpc>
                <a:spcPct val="150000"/>
              </a:lnSpc>
              <a:spcBef>
                <a:spcPts val="0"/>
              </a:spcBef>
              <a:spcAft>
                <a:spcPts val="0"/>
              </a:spcAft>
              <a:buNone/>
            </a:pPr>
            <a:endParaRPr sz="2000">
              <a:latin typeface="Lato"/>
              <a:ea typeface="Lato"/>
              <a:cs typeface="Lato"/>
              <a:sym typeface="Lato"/>
            </a:endParaRPr>
          </a:p>
          <a:p>
            <a:pPr marL="457200" lvl="0" indent="0" algn="l" rtl="0">
              <a:lnSpc>
                <a:spcPct val="150000"/>
              </a:lnSpc>
              <a:spcBef>
                <a:spcPts val="0"/>
              </a:spcBef>
              <a:spcAft>
                <a:spcPts val="0"/>
              </a:spcAft>
              <a:buNone/>
            </a:pPr>
            <a:endParaRPr sz="2000">
              <a:latin typeface="Lato"/>
              <a:ea typeface="Lato"/>
              <a:cs typeface="Lato"/>
              <a:sym typeface="Lato"/>
            </a:endParaRPr>
          </a:p>
          <a:p>
            <a:pPr marL="457200" lvl="0" indent="0" algn="l" rtl="0">
              <a:lnSpc>
                <a:spcPct val="150000"/>
              </a:lnSpc>
              <a:spcBef>
                <a:spcPts val="0"/>
              </a:spcBef>
              <a:spcAft>
                <a:spcPts val="0"/>
              </a:spcAft>
              <a:buNone/>
            </a:pPr>
            <a:endParaRPr sz="2000">
              <a:latin typeface="Lato"/>
              <a:ea typeface="Lato"/>
              <a:cs typeface="Lato"/>
              <a:sym typeface="Lato"/>
            </a:endParaRPr>
          </a:p>
          <a:p>
            <a:pPr marL="457200" lvl="0" indent="0" algn="l" rtl="0">
              <a:lnSpc>
                <a:spcPct val="150000"/>
              </a:lnSpc>
              <a:spcBef>
                <a:spcPts val="0"/>
              </a:spcBef>
              <a:spcAft>
                <a:spcPts val="0"/>
              </a:spcAft>
              <a:buNone/>
            </a:pPr>
            <a:endParaRPr sz="2000">
              <a:latin typeface="Lato"/>
              <a:ea typeface="Lato"/>
              <a:cs typeface="Lato"/>
              <a:sym typeface="Lato"/>
            </a:endParaRPr>
          </a:p>
          <a:p>
            <a:pPr marL="457200" lvl="0" indent="0" algn="l" rtl="0">
              <a:lnSpc>
                <a:spcPct val="150000"/>
              </a:lnSpc>
              <a:spcBef>
                <a:spcPts val="0"/>
              </a:spcBef>
              <a:spcAft>
                <a:spcPts val="0"/>
              </a:spcAft>
              <a:buNone/>
            </a:pPr>
            <a:endParaRPr sz="1800">
              <a:latin typeface="Lato"/>
              <a:ea typeface="Lato"/>
              <a:cs typeface="Lato"/>
              <a:sym typeface="Lato"/>
            </a:endParaRPr>
          </a:p>
          <a:p>
            <a:pPr marL="457200" lvl="0" indent="0" algn="l" rtl="0">
              <a:lnSpc>
                <a:spcPct val="150000"/>
              </a:lnSpc>
              <a:spcBef>
                <a:spcPts val="0"/>
              </a:spcBef>
              <a:spcAft>
                <a:spcPts val="0"/>
              </a:spcAft>
              <a:buNone/>
            </a:pPr>
            <a:endParaRPr sz="1800">
              <a:latin typeface="Lato"/>
              <a:ea typeface="Lato"/>
              <a:cs typeface="Lato"/>
              <a:sym typeface="Lato"/>
            </a:endParaRPr>
          </a:p>
          <a:p>
            <a:pPr marL="457200" lvl="0" indent="0" algn="l" rtl="0">
              <a:lnSpc>
                <a:spcPct val="150000"/>
              </a:lnSpc>
              <a:spcBef>
                <a:spcPts val="0"/>
              </a:spcBef>
              <a:spcAft>
                <a:spcPts val="0"/>
              </a:spcAft>
              <a:buNone/>
            </a:pPr>
            <a:endParaRPr sz="1600">
              <a:latin typeface="Lato"/>
              <a:ea typeface="Lato"/>
              <a:cs typeface="Lato"/>
              <a:sym typeface="Lato"/>
            </a:endParaRPr>
          </a:p>
          <a:p>
            <a:pPr marL="0" lvl="0" indent="0" algn="l" rtl="0">
              <a:lnSpc>
                <a:spcPct val="115000"/>
              </a:lnSpc>
              <a:spcBef>
                <a:spcPts val="0"/>
              </a:spcBef>
              <a:spcAft>
                <a:spcPts val="0"/>
              </a:spcAft>
              <a:buNone/>
            </a:pPr>
            <a:endParaRPr>
              <a:latin typeface="Lato"/>
              <a:ea typeface="Lato"/>
              <a:cs typeface="Lato"/>
              <a:sym typeface="Lato"/>
            </a:endParaRPr>
          </a:p>
          <a:p>
            <a:pPr marL="0" lvl="0" indent="0" algn="l" rtl="0">
              <a:lnSpc>
                <a:spcPct val="115000"/>
              </a:lnSpc>
              <a:spcBef>
                <a:spcPts val="0"/>
              </a:spcBef>
              <a:spcAft>
                <a:spcPts val="0"/>
              </a:spcAft>
              <a:buNone/>
            </a:pPr>
            <a:endParaRPr>
              <a:latin typeface="Lato"/>
              <a:ea typeface="Lato"/>
              <a:cs typeface="Lato"/>
              <a:sym typeface="Lato"/>
            </a:endParaRPr>
          </a:p>
          <a:p>
            <a:pPr marL="457200" lvl="0" indent="0" algn="l" rtl="0">
              <a:lnSpc>
                <a:spcPct val="115000"/>
              </a:lnSpc>
              <a:spcBef>
                <a:spcPts val="0"/>
              </a:spcBef>
              <a:spcAft>
                <a:spcPts val="0"/>
              </a:spcAft>
              <a:buNone/>
            </a:pPr>
            <a:endParaRPr>
              <a:latin typeface="Lato"/>
              <a:ea typeface="Lato"/>
              <a:cs typeface="Lato"/>
              <a:sym typeface="Lato"/>
            </a:endParaRPr>
          </a:p>
          <a:p>
            <a:pPr marL="914400" lvl="0" indent="0" algn="l" rtl="0">
              <a:lnSpc>
                <a:spcPct val="115000"/>
              </a:lnSpc>
              <a:spcBef>
                <a:spcPts val="0"/>
              </a:spcBef>
              <a:spcAft>
                <a:spcPts val="0"/>
              </a:spcAft>
              <a:buNone/>
            </a:pPr>
            <a:endParaRPr>
              <a:latin typeface="Lato"/>
              <a:ea typeface="Lato"/>
              <a:cs typeface="Lato"/>
              <a:sym typeface="Lato"/>
            </a:endParaRPr>
          </a:p>
        </p:txBody>
      </p:sp>
      <p:pic>
        <p:nvPicPr>
          <p:cNvPr id="261" name="Google Shape;261;p35"/>
          <p:cNvPicPr preferRelativeResize="0"/>
          <p:nvPr/>
        </p:nvPicPr>
        <p:blipFill>
          <a:blip r:embed="rId3">
            <a:alphaModFix/>
          </a:blip>
          <a:stretch>
            <a:fillRect/>
          </a:stretch>
        </p:blipFill>
        <p:spPr>
          <a:xfrm>
            <a:off x="1104763" y="2454150"/>
            <a:ext cx="6934473" cy="24280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65"/>
        <p:cNvGrpSpPr/>
        <p:nvPr/>
      </p:nvGrpSpPr>
      <p:grpSpPr>
        <a:xfrm>
          <a:off x="0" y="0"/>
          <a:ext cx="0" cy="0"/>
          <a:chOff x="0" y="0"/>
          <a:chExt cx="0" cy="0"/>
        </a:xfrm>
      </p:grpSpPr>
      <p:sp>
        <p:nvSpPr>
          <p:cNvPr id="266" name="Google Shape;266;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b="1">
                <a:solidFill>
                  <a:srgbClr val="000000"/>
                </a:solidFill>
              </a:rPr>
              <a:t>How does Neural Networks work?</a:t>
            </a:r>
            <a:endParaRPr sz="2200" b="1">
              <a:solidFill>
                <a:srgbClr val="000000"/>
              </a:solidFill>
            </a:endParaRPr>
          </a:p>
        </p:txBody>
      </p:sp>
      <p:pic>
        <p:nvPicPr>
          <p:cNvPr id="267" name="Google Shape;267;p36"/>
          <p:cNvPicPr preferRelativeResize="0"/>
          <p:nvPr/>
        </p:nvPicPr>
        <p:blipFill>
          <a:blip r:embed="rId3">
            <a:alphaModFix/>
          </a:blip>
          <a:stretch>
            <a:fillRect/>
          </a:stretch>
        </p:blipFill>
        <p:spPr>
          <a:xfrm>
            <a:off x="1968975" y="3192500"/>
            <a:ext cx="4295125" cy="1821275"/>
          </a:xfrm>
          <a:prstGeom prst="rect">
            <a:avLst/>
          </a:prstGeom>
          <a:noFill/>
          <a:ln>
            <a:noFill/>
          </a:ln>
        </p:spPr>
      </p:pic>
      <p:sp>
        <p:nvSpPr>
          <p:cNvPr id="268" name="Google Shape;268;p36"/>
          <p:cNvSpPr txBox="1"/>
          <p:nvPr/>
        </p:nvSpPr>
        <p:spPr>
          <a:xfrm>
            <a:off x="1191400" y="1057950"/>
            <a:ext cx="7394400" cy="20217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sz="1800"/>
              <a:t>Neurons are kinda/sorta similar to logistic regression</a:t>
            </a:r>
            <a:endParaRPr sz="1800"/>
          </a:p>
          <a:p>
            <a:pPr marL="457200" lvl="0" indent="-342900" algn="l" rtl="0">
              <a:lnSpc>
                <a:spcPct val="115000"/>
              </a:lnSpc>
              <a:spcBef>
                <a:spcPts val="0"/>
              </a:spcBef>
              <a:spcAft>
                <a:spcPts val="0"/>
              </a:spcAft>
              <a:buSzPts val="1800"/>
              <a:buChar char="●"/>
            </a:pPr>
            <a:r>
              <a:rPr lang="en" sz="1800"/>
              <a:t>Iteratively process a set of training tuples &amp; compare the network's prediction with the actual known target value.</a:t>
            </a:r>
            <a:endParaRPr sz="1800"/>
          </a:p>
          <a:p>
            <a:pPr marL="457200" lvl="0" indent="-342900" algn="l" rtl="0">
              <a:lnSpc>
                <a:spcPct val="115000"/>
              </a:lnSpc>
              <a:spcBef>
                <a:spcPts val="0"/>
              </a:spcBef>
              <a:spcAft>
                <a:spcPts val="0"/>
              </a:spcAft>
              <a:buSzPts val="1800"/>
              <a:buChar char="●"/>
            </a:pPr>
            <a:r>
              <a:rPr lang="en" sz="1800"/>
              <a:t>For each training tuple, the weights are modified to minimize the mean squared error between the network's prediction and the actual target value.</a:t>
            </a:r>
            <a:endParaRPr sz="1800"/>
          </a:p>
          <a:p>
            <a:pPr marL="457200" lvl="0" indent="0" algn="l" rtl="0">
              <a:lnSpc>
                <a:spcPct val="115000"/>
              </a:lnSpc>
              <a:spcBef>
                <a:spcPts val="0"/>
              </a:spcBef>
              <a:spcAft>
                <a:spcPts val="0"/>
              </a:spcAft>
              <a:buNone/>
            </a:pPr>
            <a:endParaRPr sz="1800"/>
          </a:p>
          <a:p>
            <a:pPr marL="457200" lvl="0" indent="0" algn="l" rtl="0">
              <a:lnSpc>
                <a:spcPct val="115000"/>
              </a:lnSpc>
              <a:spcBef>
                <a:spcPts val="0"/>
              </a:spcBef>
              <a:spcAft>
                <a:spcPts val="0"/>
              </a:spcAft>
              <a:buNone/>
            </a:pPr>
            <a:endParaRPr sz="1800"/>
          </a:p>
          <a:p>
            <a:pPr marL="457200" lvl="0" indent="0" algn="l" rtl="0">
              <a:lnSpc>
                <a:spcPct val="115000"/>
              </a:lnSpc>
              <a:spcBef>
                <a:spcPts val="0"/>
              </a:spcBef>
              <a:spcAft>
                <a:spcPts val="0"/>
              </a:spcAft>
              <a:buNone/>
            </a:pPr>
            <a:endParaRPr sz="1800"/>
          </a:p>
          <a:p>
            <a:pPr marL="0" lvl="0" indent="0" algn="l" rtl="0">
              <a:lnSpc>
                <a:spcPct val="115000"/>
              </a:lnSpc>
              <a:spcBef>
                <a:spcPts val="0"/>
              </a:spcBef>
              <a:spcAft>
                <a:spcPts val="0"/>
              </a:spcAft>
              <a:buNone/>
            </a:pPr>
            <a:endParaRPr sz="1800"/>
          </a:p>
          <a:p>
            <a:pPr marL="457200" lvl="0" indent="0" algn="l" rtl="0">
              <a:lnSpc>
                <a:spcPct val="115000"/>
              </a:lnSpc>
              <a:spcBef>
                <a:spcPts val="0"/>
              </a:spcBef>
              <a:spcAft>
                <a:spcPts val="0"/>
              </a:spcAft>
              <a:buNone/>
            </a:pPr>
            <a:endParaRPr sz="1800"/>
          </a:p>
          <a:p>
            <a:pPr marL="0" lvl="0" indent="0" algn="l" rtl="0">
              <a:spcBef>
                <a:spcPts val="0"/>
              </a:spcBef>
              <a:spcAft>
                <a:spcPts val="0"/>
              </a:spcAft>
              <a:buNone/>
            </a:pPr>
            <a:endParaRPr>
              <a:latin typeface="Lato"/>
              <a:ea typeface="Lato"/>
              <a:cs typeface="Lato"/>
              <a:sym typeface="Lato"/>
            </a:endParaRPr>
          </a:p>
        </p:txBody>
      </p:sp>
      <p:sp>
        <p:nvSpPr>
          <p:cNvPr id="269" name="Google Shape;269;p36"/>
          <p:cNvSpPr/>
          <p:nvPr/>
        </p:nvSpPr>
        <p:spPr>
          <a:xfrm>
            <a:off x="2001225" y="3234638"/>
            <a:ext cx="2803800" cy="1737000"/>
          </a:xfrm>
          <a:prstGeom prst="rect">
            <a:avLst/>
          </a:prstGeom>
          <a:noFill/>
          <a:ln w="2857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FF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7"/>
                                        </p:tgtEl>
                                        <p:attrNameLst>
                                          <p:attrName>style.visibility</p:attrName>
                                        </p:attrNameLst>
                                      </p:cBhvr>
                                      <p:to>
                                        <p:strVal val="visible"/>
                                      </p:to>
                                    </p:set>
                                    <p:animEffect transition="in" filter="fade">
                                      <p:cBhvr>
                                        <p:cTn id="7" dur="1000"/>
                                        <p:tgtEl>
                                          <p:spTgt spid="2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B3B3B3"/>
            </a:gs>
          </a:gsLst>
          <a:lin ang="5400012" scaled="0"/>
        </a:gradFill>
        <a:effectLst/>
      </p:bgPr>
    </p:bg>
    <p:spTree>
      <p:nvGrpSpPr>
        <p:cNvPr id="1" name="Shape 273"/>
        <p:cNvGrpSpPr/>
        <p:nvPr/>
      </p:nvGrpSpPr>
      <p:grpSpPr>
        <a:xfrm>
          <a:off x="0" y="0"/>
          <a:ext cx="0" cy="0"/>
          <a:chOff x="0" y="0"/>
          <a:chExt cx="0" cy="0"/>
        </a:xfrm>
      </p:grpSpPr>
      <p:sp>
        <p:nvSpPr>
          <p:cNvPr id="274" name="Google Shape;274;p37"/>
          <p:cNvSpPr txBox="1">
            <a:spLocks noGrp="1"/>
          </p:cNvSpPr>
          <p:nvPr>
            <p:ph type="title"/>
          </p:nvPr>
        </p:nvSpPr>
        <p:spPr>
          <a:xfrm>
            <a:off x="1052550" y="284575"/>
            <a:ext cx="7038900" cy="67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000000"/>
                </a:solidFill>
              </a:rPr>
              <a:t>Activation Functions</a:t>
            </a:r>
            <a:endParaRPr b="1">
              <a:solidFill>
                <a:srgbClr val="000000"/>
              </a:solidFill>
            </a:endParaRPr>
          </a:p>
        </p:txBody>
      </p:sp>
      <p:sp>
        <p:nvSpPr>
          <p:cNvPr id="275" name="Google Shape;275;p37"/>
          <p:cNvSpPr txBox="1"/>
          <p:nvPr/>
        </p:nvSpPr>
        <p:spPr>
          <a:xfrm>
            <a:off x="249600" y="1502350"/>
            <a:ext cx="4322400" cy="342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900"/>
              <a:t>•</a:t>
            </a:r>
            <a:r>
              <a:rPr lang="en" sz="1900">
                <a:latin typeface="Calibri"/>
                <a:ea typeface="Calibri"/>
                <a:cs typeface="Calibri"/>
                <a:sym typeface="Calibri"/>
              </a:rPr>
              <a:t>Activation Functions are applied to every node in a neural network.</a:t>
            </a:r>
            <a:endParaRPr sz="1900">
              <a:latin typeface="Calibri"/>
              <a:ea typeface="Calibri"/>
              <a:cs typeface="Calibri"/>
              <a:sym typeface="Calibri"/>
            </a:endParaRPr>
          </a:p>
          <a:p>
            <a:pPr marL="0" lvl="0" indent="0" algn="l" rtl="0">
              <a:lnSpc>
                <a:spcPct val="115000"/>
              </a:lnSpc>
              <a:spcBef>
                <a:spcPts val="0"/>
              </a:spcBef>
              <a:spcAft>
                <a:spcPts val="0"/>
              </a:spcAft>
              <a:buNone/>
            </a:pPr>
            <a:r>
              <a:rPr lang="en" sz="1900"/>
              <a:t>•</a:t>
            </a:r>
            <a:r>
              <a:rPr lang="en" sz="1900">
                <a:latin typeface="Calibri"/>
                <a:ea typeface="Calibri"/>
                <a:cs typeface="Calibri"/>
                <a:sym typeface="Calibri"/>
              </a:rPr>
              <a:t>These functions decide whether or not a neuron should be activated.</a:t>
            </a:r>
            <a:endParaRPr sz="1900">
              <a:latin typeface="Calibri"/>
              <a:ea typeface="Calibri"/>
              <a:cs typeface="Calibri"/>
              <a:sym typeface="Calibri"/>
            </a:endParaRPr>
          </a:p>
          <a:p>
            <a:pPr marL="0" lvl="0" indent="0" algn="l" rtl="0">
              <a:lnSpc>
                <a:spcPct val="200000"/>
              </a:lnSpc>
              <a:spcBef>
                <a:spcPts val="0"/>
              </a:spcBef>
              <a:spcAft>
                <a:spcPts val="0"/>
              </a:spcAft>
              <a:buNone/>
            </a:pPr>
            <a:endParaRPr sz="1500">
              <a:latin typeface="Calibri"/>
              <a:ea typeface="Calibri"/>
              <a:cs typeface="Calibri"/>
              <a:sym typeface="Calibri"/>
            </a:endParaRPr>
          </a:p>
          <a:p>
            <a:pPr marL="914400" lvl="0" indent="0" algn="l" rtl="0">
              <a:lnSpc>
                <a:spcPct val="115000"/>
              </a:lnSpc>
              <a:spcBef>
                <a:spcPts val="0"/>
              </a:spcBef>
              <a:spcAft>
                <a:spcPts val="0"/>
              </a:spcAft>
              <a:buNone/>
            </a:pPr>
            <a:endParaRPr>
              <a:latin typeface="Lato"/>
              <a:ea typeface="Lato"/>
              <a:cs typeface="Lato"/>
              <a:sym typeface="Lato"/>
            </a:endParaRPr>
          </a:p>
        </p:txBody>
      </p:sp>
      <p:pic>
        <p:nvPicPr>
          <p:cNvPr id="276" name="Google Shape;276;p37"/>
          <p:cNvPicPr preferRelativeResize="0"/>
          <p:nvPr/>
        </p:nvPicPr>
        <p:blipFill>
          <a:blip r:embed="rId3">
            <a:alphaModFix/>
          </a:blip>
          <a:stretch>
            <a:fillRect/>
          </a:stretch>
        </p:blipFill>
        <p:spPr>
          <a:xfrm>
            <a:off x="4658575" y="332270"/>
            <a:ext cx="4322396" cy="4654678"/>
          </a:xfrm>
          <a:prstGeom prst="rect">
            <a:avLst/>
          </a:prstGeom>
          <a:noFill/>
          <a:ln>
            <a:noFill/>
          </a:ln>
        </p:spPr>
      </p:pic>
      <p:pic>
        <p:nvPicPr>
          <p:cNvPr id="277" name="Google Shape;277;p37"/>
          <p:cNvPicPr preferRelativeResize="0"/>
          <p:nvPr/>
        </p:nvPicPr>
        <p:blipFill>
          <a:blip r:embed="rId4">
            <a:alphaModFix/>
          </a:blip>
          <a:stretch>
            <a:fillRect/>
          </a:stretch>
        </p:blipFill>
        <p:spPr>
          <a:xfrm>
            <a:off x="404975" y="3319525"/>
            <a:ext cx="3932325" cy="1667425"/>
          </a:xfrm>
          <a:prstGeom prst="rect">
            <a:avLst/>
          </a:prstGeom>
          <a:noFill/>
          <a:ln>
            <a:noFill/>
          </a:ln>
        </p:spPr>
      </p:pic>
      <p:sp>
        <p:nvSpPr>
          <p:cNvPr id="278" name="Google Shape;278;p37"/>
          <p:cNvSpPr/>
          <p:nvPr/>
        </p:nvSpPr>
        <p:spPr>
          <a:xfrm>
            <a:off x="2815475" y="3474675"/>
            <a:ext cx="1521900" cy="1152900"/>
          </a:xfrm>
          <a:prstGeom prst="rect">
            <a:avLst/>
          </a:prstGeom>
          <a:noFill/>
          <a:ln w="28575"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FF00"/>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1514</Words>
  <Application>Microsoft Office PowerPoint</Application>
  <PresentationFormat>On-screen Show (16:9)</PresentationFormat>
  <Paragraphs>188</Paragraphs>
  <Slides>16</Slides>
  <Notes>16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Montserrat</vt:lpstr>
      <vt:lpstr>Calibri</vt:lpstr>
      <vt:lpstr>Lato</vt:lpstr>
      <vt:lpstr>Arial</vt:lpstr>
      <vt:lpstr>Office Theme</vt:lpstr>
      <vt:lpstr>Focus</vt:lpstr>
      <vt:lpstr>Deep Learning</vt:lpstr>
      <vt:lpstr>Agenda</vt:lpstr>
      <vt:lpstr>What is Artificial Neural Networks?</vt:lpstr>
      <vt:lpstr>History of Neural Networks</vt:lpstr>
      <vt:lpstr>History of Neural Networks</vt:lpstr>
      <vt:lpstr>Commonly used Neural Networks in AI</vt:lpstr>
      <vt:lpstr>ANN and DNN Structures</vt:lpstr>
      <vt:lpstr>How does Neural Networks work?</vt:lpstr>
      <vt:lpstr>Activation Functions</vt:lpstr>
      <vt:lpstr>Weaknesses and Strength of DNN</vt:lpstr>
      <vt:lpstr>Build the DNN classifier using Keras</vt:lpstr>
      <vt:lpstr>Steps to perform a Grid Search using sklearn</vt:lpstr>
      <vt:lpstr>Notebook example</vt:lpstr>
      <vt:lpstr>Optimized Deep Learning model structure</vt:lpstr>
      <vt:lpstr>Evaluation 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dc:title>
  <cp:lastModifiedBy>Aziz Isamedinov</cp:lastModifiedBy>
  <cp:revision>1</cp:revision>
  <dcterms:modified xsi:type="dcterms:W3CDTF">2022-02-03T22:06:45Z</dcterms:modified>
</cp:coreProperties>
</file>